
<file path=[Content_Types].xml><?xml version="1.0" encoding="utf-8"?>
<Types xmlns="http://schemas.openxmlformats.org/package/2006/content-types">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66" r:id="rId1"/>
  </p:sldMasterIdLst>
  <p:sldIdLst>
    <p:sldId id="256" r:id="rId2"/>
    <p:sldId id="279" r:id="rId3"/>
    <p:sldId id="280" r:id="rId4"/>
    <p:sldId id="278" r:id="rId5"/>
    <p:sldId id="259" r:id="rId6"/>
    <p:sldId id="260" r:id="rId7"/>
    <p:sldId id="284" r:id="rId8"/>
    <p:sldId id="285" r:id="rId9"/>
    <p:sldId id="286" r:id="rId10"/>
    <p:sldId id="261" r:id="rId11"/>
    <p:sldId id="262" r:id="rId12"/>
    <p:sldId id="263" r:id="rId13"/>
    <p:sldId id="264" r:id="rId14"/>
    <p:sldId id="287" r:id="rId15"/>
    <p:sldId id="288" r:id="rId16"/>
    <p:sldId id="289" r:id="rId17"/>
    <p:sldId id="265" r:id="rId18"/>
    <p:sldId id="266" r:id="rId19"/>
    <p:sldId id="267" r:id="rId20"/>
    <p:sldId id="268" r:id="rId21"/>
    <p:sldId id="269" r:id="rId22"/>
    <p:sldId id="270" r:id="rId23"/>
    <p:sldId id="271" r:id="rId24"/>
    <p:sldId id="272" r:id="rId25"/>
    <p:sldId id="283" r:id="rId26"/>
    <p:sldId id="282" r:id="rId27"/>
    <p:sldId id="281" r:id="rId28"/>
    <p:sldId id="275" r:id="rId29"/>
    <p:sldId id="276" r:id="rId30"/>
    <p:sldId id="277" r:id="rId31"/>
  </p:sldIdLst>
  <p:sldSz cx="9144000" cy="6858000" type="screen4x3"/>
  <p:notesSz cx="9144000" cy="6858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1" d="100"/>
          <a:sy n="111" d="100"/>
        </p:scale>
        <p:origin x="1614" y="96"/>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2335D989-3E2A-41F6-BC99-3B9F4B875FB1}" type="datetimeFigureOut">
              <a:rPr lang="tr-TR" smtClean="0"/>
              <a:pPr/>
              <a:t>22.06.2026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38BC4813-9E93-4EA8-B684-1E4259996560}" type="slidenum">
              <a:rPr lang="tr-TR" smtClean="0"/>
              <a:pPr/>
              <a:t>‹#›</a:t>
            </a:fld>
            <a:endParaRPr lang="tr-TR"/>
          </a:p>
        </p:txBody>
      </p:sp>
    </p:spTree>
    <p:extLst>
      <p:ext uri="{BB962C8B-B14F-4D97-AF65-F5344CB8AC3E}">
        <p14:creationId xmlns:p14="http://schemas.microsoft.com/office/powerpoint/2010/main" val="12986366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2335D989-3E2A-41F6-BC99-3B9F4B875FB1}" type="datetimeFigureOut">
              <a:rPr lang="tr-TR" smtClean="0"/>
              <a:pPr/>
              <a:t>22.06.2026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38BC4813-9E93-4EA8-B684-1E4259996560}" type="slidenum">
              <a:rPr lang="tr-TR" smtClean="0"/>
              <a:pPr/>
              <a:t>‹#›</a:t>
            </a:fld>
            <a:endParaRPr lang="tr-TR"/>
          </a:p>
        </p:txBody>
      </p:sp>
    </p:spTree>
    <p:extLst>
      <p:ext uri="{BB962C8B-B14F-4D97-AF65-F5344CB8AC3E}">
        <p14:creationId xmlns:p14="http://schemas.microsoft.com/office/powerpoint/2010/main" val="22797734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2335D989-3E2A-41F6-BC99-3B9F4B875FB1}" type="datetimeFigureOut">
              <a:rPr lang="tr-TR" smtClean="0"/>
              <a:pPr/>
              <a:t>22.06.2026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38BC4813-9E93-4EA8-B684-1E4259996560}" type="slidenum">
              <a:rPr lang="tr-TR" smtClean="0"/>
              <a:pPr/>
              <a:t>‹#›</a:t>
            </a:fld>
            <a:endParaRPr lang="tr-TR"/>
          </a:p>
        </p:txBody>
      </p:sp>
    </p:spTree>
    <p:extLst>
      <p:ext uri="{BB962C8B-B14F-4D97-AF65-F5344CB8AC3E}">
        <p14:creationId xmlns:p14="http://schemas.microsoft.com/office/powerpoint/2010/main" val="1165316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0" i="0">
                <a:solidFill>
                  <a:srgbClr val="FF0000"/>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6/22/2026</a:t>
            </a:fld>
            <a:endParaRPr lang="en-US"/>
          </a:p>
        </p:txBody>
      </p:sp>
      <p:sp>
        <p:nvSpPr>
          <p:cNvPr id="5" name="Holder 5"/>
          <p:cNvSpPr>
            <a:spLocks noGrp="1"/>
          </p:cNvSpPr>
          <p:nvPr>
            <p:ph type="sldNum" sz="quarter" idx="7"/>
          </p:nvPr>
        </p:nvSpPr>
        <p:spPr/>
        <p:txBody>
          <a:bodyPr lIns="0" tIns="0" rIns="0" bIns="0"/>
          <a:lstStyle>
            <a:lvl1pPr>
              <a:defRPr sz="1200" b="0" i="0">
                <a:solidFill>
                  <a:srgbClr val="606060"/>
                </a:solidFill>
                <a:latin typeface="Arial"/>
                <a:cs typeface="Arial"/>
              </a:defRPr>
            </a:lvl1pPr>
          </a:lstStyle>
          <a:p>
            <a:pPr marL="123189">
              <a:lnSpc>
                <a:spcPct val="100000"/>
              </a:lnSpc>
              <a:spcBef>
                <a:spcPts val="285"/>
              </a:spcBef>
            </a:pPr>
            <a:fld id="{81D60167-4931-47E6-BA6A-407CBD079E47}" type="slidenum">
              <a:rPr dirty="0"/>
              <a:t>‹#›</a:t>
            </a:fld>
            <a:endParaRPr dirty="0"/>
          </a:p>
        </p:txBody>
      </p:sp>
    </p:spTree>
    <p:extLst>
      <p:ext uri="{BB962C8B-B14F-4D97-AF65-F5344CB8AC3E}">
        <p14:creationId xmlns:p14="http://schemas.microsoft.com/office/powerpoint/2010/main" val="6603091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6/22/2026</a:t>
            </a:fld>
            <a:endParaRPr lang="en-US"/>
          </a:p>
        </p:txBody>
      </p:sp>
      <p:sp>
        <p:nvSpPr>
          <p:cNvPr id="4" name="Holder 4"/>
          <p:cNvSpPr>
            <a:spLocks noGrp="1"/>
          </p:cNvSpPr>
          <p:nvPr>
            <p:ph type="sldNum" sz="quarter" idx="7"/>
          </p:nvPr>
        </p:nvSpPr>
        <p:spPr/>
        <p:txBody>
          <a:bodyPr lIns="0" tIns="0" rIns="0" bIns="0"/>
          <a:lstStyle>
            <a:lvl1pPr>
              <a:defRPr sz="1200" b="0" i="0">
                <a:solidFill>
                  <a:srgbClr val="606060"/>
                </a:solidFill>
                <a:latin typeface="Arial"/>
                <a:cs typeface="Arial"/>
              </a:defRPr>
            </a:lvl1pPr>
          </a:lstStyle>
          <a:p>
            <a:pPr marL="123189">
              <a:lnSpc>
                <a:spcPct val="100000"/>
              </a:lnSpc>
              <a:spcBef>
                <a:spcPts val="285"/>
              </a:spcBef>
            </a:pPr>
            <a:fld id="{81D60167-4931-47E6-BA6A-407CBD079E47}" type="slidenum">
              <a:rPr dirty="0"/>
              <a:t>‹#›</a:t>
            </a:fld>
            <a:endParaRPr dirty="0"/>
          </a:p>
        </p:txBody>
      </p:sp>
    </p:spTree>
    <p:extLst>
      <p:ext uri="{BB962C8B-B14F-4D97-AF65-F5344CB8AC3E}">
        <p14:creationId xmlns:p14="http://schemas.microsoft.com/office/powerpoint/2010/main" val="33485353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2335D989-3E2A-41F6-BC99-3B9F4B875FB1}" type="datetimeFigureOut">
              <a:rPr lang="tr-TR" smtClean="0"/>
              <a:pPr/>
              <a:t>22.06.2026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38BC4813-9E93-4EA8-B684-1E4259996560}" type="slidenum">
              <a:rPr lang="tr-TR" smtClean="0"/>
              <a:pPr/>
              <a:t>‹#›</a:t>
            </a:fld>
            <a:endParaRPr lang="tr-TR"/>
          </a:p>
        </p:txBody>
      </p:sp>
    </p:spTree>
    <p:extLst>
      <p:ext uri="{BB962C8B-B14F-4D97-AF65-F5344CB8AC3E}">
        <p14:creationId xmlns:p14="http://schemas.microsoft.com/office/powerpoint/2010/main" val="24805149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2335D989-3E2A-41F6-BC99-3B9F4B875FB1}" type="datetimeFigureOut">
              <a:rPr lang="tr-TR" smtClean="0"/>
              <a:pPr/>
              <a:t>22.06.2026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38BC4813-9E93-4EA8-B684-1E4259996560}" type="slidenum">
              <a:rPr lang="tr-TR" smtClean="0"/>
              <a:pPr/>
              <a:t>‹#›</a:t>
            </a:fld>
            <a:endParaRPr lang="tr-TR"/>
          </a:p>
        </p:txBody>
      </p:sp>
    </p:spTree>
    <p:extLst>
      <p:ext uri="{BB962C8B-B14F-4D97-AF65-F5344CB8AC3E}">
        <p14:creationId xmlns:p14="http://schemas.microsoft.com/office/powerpoint/2010/main" val="25655170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2335D989-3E2A-41F6-BC99-3B9F4B875FB1}" type="datetimeFigureOut">
              <a:rPr lang="tr-TR" smtClean="0"/>
              <a:pPr/>
              <a:t>22.06.2026</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38BC4813-9E93-4EA8-B684-1E4259996560}" type="slidenum">
              <a:rPr lang="tr-TR" smtClean="0"/>
              <a:pPr/>
              <a:t>‹#›</a:t>
            </a:fld>
            <a:endParaRPr lang="tr-TR"/>
          </a:p>
        </p:txBody>
      </p:sp>
    </p:spTree>
    <p:extLst>
      <p:ext uri="{BB962C8B-B14F-4D97-AF65-F5344CB8AC3E}">
        <p14:creationId xmlns:p14="http://schemas.microsoft.com/office/powerpoint/2010/main" val="27162341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2335D989-3E2A-41F6-BC99-3B9F4B875FB1}" type="datetimeFigureOut">
              <a:rPr lang="tr-TR" smtClean="0"/>
              <a:pPr/>
              <a:t>22.06.2026</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38BC4813-9E93-4EA8-B684-1E4259996560}" type="slidenum">
              <a:rPr lang="tr-TR" smtClean="0"/>
              <a:pPr/>
              <a:t>‹#›</a:t>
            </a:fld>
            <a:endParaRPr lang="tr-TR"/>
          </a:p>
        </p:txBody>
      </p:sp>
    </p:spTree>
    <p:extLst>
      <p:ext uri="{BB962C8B-B14F-4D97-AF65-F5344CB8AC3E}">
        <p14:creationId xmlns:p14="http://schemas.microsoft.com/office/powerpoint/2010/main" val="842249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2335D989-3E2A-41F6-BC99-3B9F4B875FB1}" type="datetimeFigureOut">
              <a:rPr lang="tr-TR" smtClean="0"/>
              <a:pPr/>
              <a:t>22.06.2026</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38BC4813-9E93-4EA8-B684-1E4259996560}" type="slidenum">
              <a:rPr lang="tr-TR" smtClean="0"/>
              <a:pPr/>
              <a:t>‹#›</a:t>
            </a:fld>
            <a:endParaRPr lang="tr-TR"/>
          </a:p>
        </p:txBody>
      </p:sp>
    </p:spTree>
    <p:extLst>
      <p:ext uri="{BB962C8B-B14F-4D97-AF65-F5344CB8AC3E}">
        <p14:creationId xmlns:p14="http://schemas.microsoft.com/office/powerpoint/2010/main" val="3794149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335D989-3E2A-41F6-BC99-3B9F4B875FB1}" type="datetimeFigureOut">
              <a:rPr lang="tr-TR" smtClean="0"/>
              <a:pPr/>
              <a:t>22.06.2026</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38BC4813-9E93-4EA8-B684-1E4259996560}" type="slidenum">
              <a:rPr lang="tr-TR" smtClean="0"/>
              <a:pPr/>
              <a:t>‹#›</a:t>
            </a:fld>
            <a:endParaRPr lang="tr-TR"/>
          </a:p>
        </p:txBody>
      </p:sp>
    </p:spTree>
    <p:extLst>
      <p:ext uri="{BB962C8B-B14F-4D97-AF65-F5344CB8AC3E}">
        <p14:creationId xmlns:p14="http://schemas.microsoft.com/office/powerpoint/2010/main" val="21729102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2335D989-3E2A-41F6-BC99-3B9F4B875FB1}" type="datetimeFigureOut">
              <a:rPr lang="tr-TR" smtClean="0"/>
              <a:pPr/>
              <a:t>22.06.2026</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38BC4813-9E93-4EA8-B684-1E4259996560}" type="slidenum">
              <a:rPr lang="tr-TR" smtClean="0"/>
              <a:pPr/>
              <a:t>‹#›</a:t>
            </a:fld>
            <a:endParaRPr lang="tr-TR"/>
          </a:p>
        </p:txBody>
      </p:sp>
    </p:spTree>
    <p:extLst>
      <p:ext uri="{BB962C8B-B14F-4D97-AF65-F5344CB8AC3E}">
        <p14:creationId xmlns:p14="http://schemas.microsoft.com/office/powerpoint/2010/main" val="22060869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2335D989-3E2A-41F6-BC99-3B9F4B875FB1}" type="datetimeFigureOut">
              <a:rPr lang="tr-TR" smtClean="0"/>
              <a:pPr/>
              <a:t>22.06.2026</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38BC4813-9E93-4EA8-B684-1E4259996560}" type="slidenum">
              <a:rPr lang="tr-TR" smtClean="0"/>
              <a:pPr/>
              <a:t>‹#›</a:t>
            </a:fld>
            <a:endParaRPr lang="tr-TR"/>
          </a:p>
        </p:txBody>
      </p:sp>
    </p:spTree>
    <p:extLst>
      <p:ext uri="{BB962C8B-B14F-4D97-AF65-F5344CB8AC3E}">
        <p14:creationId xmlns:p14="http://schemas.microsoft.com/office/powerpoint/2010/main" val="19561306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cstate="print">
            <a:lum/>
          </a:blip>
          <a:srcRect/>
          <a:stretch>
            <a:fillRect l="-3000" r="-3000"/>
          </a:stretch>
        </a:blipFill>
        <a:effectLst/>
      </p:bgPr>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35D989-3E2A-41F6-BC99-3B9F4B875FB1}" type="datetimeFigureOut">
              <a:rPr lang="tr-TR" smtClean="0"/>
              <a:pPr/>
              <a:t>22.06.2026</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BC4813-9E93-4EA8-B684-1E4259996560}" type="slidenum">
              <a:rPr lang="tr-TR" smtClean="0"/>
              <a:pPr/>
              <a:t>‹#›</a:t>
            </a:fld>
            <a:endParaRPr lang="tr-TR"/>
          </a:p>
        </p:txBody>
      </p:sp>
    </p:spTree>
    <p:extLst>
      <p:ext uri="{BB962C8B-B14F-4D97-AF65-F5344CB8AC3E}">
        <p14:creationId xmlns:p14="http://schemas.microsoft.com/office/powerpoint/2010/main" val="1731097766"/>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79"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13.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Layout" Target="../slideLayouts/slideLayout13.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hyperlink" Target="https://www.yatirimkredi.com/turkiye-cumhuriyet-merkez-bankasi-tcmb-nedir.html" TargetMode="External"/><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png"/><Relationship Id="rId1" Type="http://schemas.openxmlformats.org/officeDocument/2006/relationships/slideLayout" Target="../slideLayouts/slideLayout13.xml"/><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a:spLocks noGrp="1"/>
          </p:cNvSpPr>
          <p:nvPr>
            <p:ph type="title"/>
          </p:nvPr>
        </p:nvSpPr>
        <p:spPr>
          <a:xfrm>
            <a:off x="444499" y="711198"/>
            <a:ext cx="5465445" cy="574040"/>
          </a:xfrm>
          <a:prstGeom prst="rect">
            <a:avLst/>
          </a:prstGeom>
        </p:spPr>
        <p:txBody>
          <a:bodyPr vert="horz" wrap="square" lIns="0" tIns="12700" rIns="0" bIns="0" rtlCol="0">
            <a:spAutoFit/>
          </a:bodyPr>
          <a:lstStyle/>
          <a:p>
            <a:pPr marL="12700">
              <a:lnSpc>
                <a:spcPct val="100000"/>
              </a:lnSpc>
              <a:spcBef>
                <a:spcPts val="100"/>
              </a:spcBef>
            </a:pPr>
            <a:r>
              <a:rPr sz="3600" spc="-5" dirty="0">
                <a:solidFill>
                  <a:srgbClr val="000000"/>
                </a:solidFill>
                <a:latin typeface="Carlito"/>
                <a:cs typeface="Carlito"/>
              </a:rPr>
              <a:t>Bankaların </a:t>
            </a:r>
            <a:r>
              <a:rPr sz="3600" spc="-10" dirty="0">
                <a:solidFill>
                  <a:srgbClr val="000000"/>
                </a:solidFill>
                <a:latin typeface="Carlito"/>
                <a:cs typeface="Carlito"/>
              </a:rPr>
              <a:t>Ekonomik</a:t>
            </a:r>
            <a:r>
              <a:rPr sz="3600" spc="-90" dirty="0">
                <a:solidFill>
                  <a:srgbClr val="000000"/>
                </a:solidFill>
                <a:latin typeface="Carlito"/>
                <a:cs typeface="Carlito"/>
              </a:rPr>
              <a:t> </a:t>
            </a:r>
            <a:r>
              <a:rPr sz="3600" spc="-5" dirty="0">
                <a:solidFill>
                  <a:srgbClr val="000000"/>
                </a:solidFill>
                <a:latin typeface="Carlito"/>
                <a:cs typeface="Carlito"/>
              </a:rPr>
              <a:t>önemi:</a:t>
            </a:r>
            <a:endParaRPr sz="3600" dirty="0">
              <a:latin typeface="Carlito"/>
              <a:cs typeface="Carlito"/>
            </a:endParaRPr>
          </a:p>
        </p:txBody>
      </p:sp>
      <p:sp>
        <p:nvSpPr>
          <p:cNvPr id="10" name="object 10"/>
          <p:cNvSpPr txBox="1"/>
          <p:nvPr/>
        </p:nvSpPr>
        <p:spPr>
          <a:xfrm>
            <a:off x="405962" y="1405776"/>
            <a:ext cx="7433945" cy="4871720"/>
          </a:xfrm>
          <a:prstGeom prst="rect">
            <a:avLst/>
          </a:prstGeom>
        </p:spPr>
        <p:txBody>
          <a:bodyPr vert="horz" wrap="square" lIns="0" tIns="63500" rIns="0" bIns="0" rtlCol="0">
            <a:spAutoFit/>
          </a:bodyPr>
          <a:lstStyle/>
          <a:p>
            <a:pPr marL="410845" marR="5715" indent="-274320" algn="just">
              <a:lnSpc>
                <a:spcPts val="3000"/>
              </a:lnSpc>
              <a:spcBef>
                <a:spcPts val="500"/>
              </a:spcBef>
            </a:pPr>
            <a:r>
              <a:rPr sz="2800" spc="-10" dirty="0">
                <a:latin typeface="Carlito"/>
                <a:cs typeface="Carlito"/>
              </a:rPr>
              <a:t>Mevduata </a:t>
            </a:r>
            <a:r>
              <a:rPr sz="2800" spc="-5" dirty="0">
                <a:latin typeface="Carlito"/>
                <a:cs typeface="Carlito"/>
              </a:rPr>
              <a:t>verilen faizle krediden </a:t>
            </a:r>
            <a:r>
              <a:rPr sz="2800" dirty="0">
                <a:latin typeface="Carlito"/>
                <a:cs typeface="Carlito"/>
              </a:rPr>
              <a:t>alınan </a:t>
            </a:r>
            <a:r>
              <a:rPr sz="2800" spc="-5" dirty="0">
                <a:latin typeface="Carlito"/>
                <a:cs typeface="Carlito"/>
              </a:rPr>
              <a:t>faiz  </a:t>
            </a:r>
            <a:r>
              <a:rPr sz="2800" dirty="0">
                <a:latin typeface="Carlito"/>
                <a:cs typeface="Carlito"/>
              </a:rPr>
              <a:t>arasındaki </a:t>
            </a:r>
            <a:r>
              <a:rPr sz="2800" spc="-5" dirty="0">
                <a:latin typeface="Carlito"/>
                <a:cs typeface="Carlito"/>
              </a:rPr>
              <a:t>farktan kazanç sağlayan</a:t>
            </a:r>
            <a:r>
              <a:rPr sz="2800" spc="-35" dirty="0">
                <a:latin typeface="Carlito"/>
                <a:cs typeface="Carlito"/>
              </a:rPr>
              <a:t> </a:t>
            </a:r>
            <a:r>
              <a:rPr sz="2800" spc="-5" dirty="0">
                <a:latin typeface="Carlito"/>
                <a:cs typeface="Carlito"/>
              </a:rPr>
              <a:t>BANKA;</a:t>
            </a:r>
            <a:endParaRPr sz="2800" dirty="0">
              <a:latin typeface="Carlito"/>
              <a:cs typeface="Carlito"/>
            </a:endParaRPr>
          </a:p>
          <a:p>
            <a:pPr marL="410845" marR="5080" indent="-398780" algn="just">
              <a:lnSpc>
                <a:spcPts val="3040"/>
              </a:lnSpc>
              <a:spcBef>
                <a:spcPts val="525"/>
              </a:spcBef>
              <a:buClr>
                <a:srgbClr val="9ABA59"/>
              </a:buClr>
              <a:buSzPct val="94642"/>
              <a:buFont typeface="Noto Sans Symbols"/>
              <a:buChar char="❖"/>
              <a:tabLst>
                <a:tab pos="411480" algn="l"/>
              </a:tabLst>
            </a:pPr>
            <a:r>
              <a:rPr sz="2800" spc="-5" dirty="0">
                <a:latin typeface="Carlito"/>
                <a:cs typeface="Carlito"/>
              </a:rPr>
              <a:t>Tasarruf sahiplerine paralarını çalıştırma,  müteşebbislere de sermaye imkanı</a:t>
            </a:r>
            <a:r>
              <a:rPr sz="2800" spc="-25" dirty="0">
                <a:latin typeface="Carlito"/>
                <a:cs typeface="Carlito"/>
              </a:rPr>
              <a:t> </a:t>
            </a:r>
            <a:r>
              <a:rPr sz="2800" spc="-5" dirty="0">
                <a:latin typeface="Carlito"/>
                <a:cs typeface="Carlito"/>
              </a:rPr>
              <a:t>verir.</a:t>
            </a:r>
            <a:endParaRPr sz="2800" dirty="0">
              <a:latin typeface="Carlito"/>
              <a:cs typeface="Carlito"/>
            </a:endParaRPr>
          </a:p>
          <a:p>
            <a:pPr marL="410845" marR="7620" indent="-398780" algn="just">
              <a:lnSpc>
                <a:spcPts val="3040"/>
              </a:lnSpc>
              <a:spcBef>
                <a:spcPts val="520"/>
              </a:spcBef>
              <a:buClr>
                <a:srgbClr val="9ABA59"/>
              </a:buClr>
              <a:buSzPct val="94642"/>
              <a:buFont typeface="Noto Sans Symbols"/>
              <a:buChar char="❖"/>
              <a:tabLst>
                <a:tab pos="411480" algn="l"/>
              </a:tabLst>
            </a:pPr>
            <a:r>
              <a:rPr sz="2800" spc="-5" dirty="0">
                <a:latin typeface="Carlito"/>
                <a:cs typeface="Carlito"/>
              </a:rPr>
              <a:t>Tedavül eden para miktarına etki ederek fiyat  mekanizmasını</a:t>
            </a:r>
            <a:r>
              <a:rPr sz="2800" spc="-10" dirty="0">
                <a:latin typeface="Carlito"/>
                <a:cs typeface="Carlito"/>
              </a:rPr>
              <a:t> </a:t>
            </a:r>
            <a:r>
              <a:rPr sz="2800" spc="-5" dirty="0">
                <a:latin typeface="Carlito"/>
                <a:cs typeface="Carlito"/>
              </a:rPr>
              <a:t>etkileyebilir.</a:t>
            </a:r>
            <a:endParaRPr sz="2800" dirty="0">
              <a:latin typeface="Carlito"/>
              <a:cs typeface="Carlito"/>
            </a:endParaRPr>
          </a:p>
          <a:p>
            <a:pPr marL="410845" marR="5080" indent="-398780" algn="just">
              <a:lnSpc>
                <a:spcPct val="89500"/>
              </a:lnSpc>
              <a:spcBef>
                <a:spcPts val="505"/>
              </a:spcBef>
              <a:buClr>
                <a:srgbClr val="9ABA59"/>
              </a:buClr>
              <a:buSzPct val="94642"/>
              <a:buFont typeface="Noto Sans Symbols"/>
              <a:buChar char="❖"/>
              <a:tabLst>
                <a:tab pos="411480" algn="l"/>
              </a:tabLst>
            </a:pPr>
            <a:r>
              <a:rPr sz="2800" spc="-5" dirty="0">
                <a:latin typeface="Carlito"/>
                <a:cs typeface="Carlito"/>
              </a:rPr>
              <a:t>Para ve Kredi politikasının başlıca kontrol  yöntemleri; </a:t>
            </a:r>
            <a:r>
              <a:rPr sz="2800" spc="-5" dirty="0">
                <a:solidFill>
                  <a:srgbClr val="FF0000"/>
                </a:solidFill>
                <a:latin typeface="Carlito"/>
                <a:cs typeface="Carlito"/>
              </a:rPr>
              <a:t>reeskont hadleri, APİ, karşılıklar,  döviz işlemleri, kredi </a:t>
            </a:r>
            <a:r>
              <a:rPr sz="2800" spc="-10" dirty="0">
                <a:solidFill>
                  <a:srgbClr val="FF0000"/>
                </a:solidFill>
                <a:latin typeface="Carlito"/>
                <a:cs typeface="Carlito"/>
              </a:rPr>
              <a:t>tavanı </a:t>
            </a:r>
            <a:r>
              <a:rPr sz="2800" spc="-5" dirty="0">
                <a:latin typeface="Carlito"/>
                <a:cs typeface="Carlito"/>
              </a:rPr>
              <a:t>uygulamalarıyla  </a:t>
            </a:r>
            <a:r>
              <a:rPr sz="2800" spc="-10" dirty="0">
                <a:latin typeface="Carlito"/>
                <a:cs typeface="Carlito"/>
              </a:rPr>
              <a:t>tedavüldeki </a:t>
            </a:r>
            <a:r>
              <a:rPr sz="2800" spc="-5" dirty="0">
                <a:latin typeface="Carlito"/>
                <a:cs typeface="Carlito"/>
              </a:rPr>
              <a:t>para ve kredinin istenen seviyede  </a:t>
            </a:r>
            <a:r>
              <a:rPr sz="2800" spc="-10" dirty="0">
                <a:latin typeface="Carlito"/>
                <a:cs typeface="Carlito"/>
              </a:rPr>
              <a:t>tutulmasıdır. Bunlar </a:t>
            </a:r>
            <a:r>
              <a:rPr sz="2800" spc="-5" dirty="0">
                <a:latin typeface="Carlito"/>
                <a:cs typeface="Carlito"/>
              </a:rPr>
              <a:t>da bankalar </a:t>
            </a:r>
            <a:r>
              <a:rPr sz="2800" dirty="0">
                <a:latin typeface="Carlito"/>
                <a:cs typeface="Carlito"/>
              </a:rPr>
              <a:t>aracılığı </a:t>
            </a:r>
            <a:r>
              <a:rPr sz="2800" spc="-5" dirty="0">
                <a:latin typeface="Carlito"/>
                <a:cs typeface="Carlito"/>
              </a:rPr>
              <a:t>ile  uygulanmaktadır.</a:t>
            </a:r>
            <a:endParaRPr sz="2800" dirty="0">
              <a:latin typeface="Carlito"/>
              <a:cs typeface="Carlito"/>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5387" y="0"/>
            <a:ext cx="9154160" cy="6863715"/>
            <a:chOff x="-5387" y="0"/>
            <a:chExt cx="9154160" cy="6863715"/>
          </a:xfrm>
        </p:grpSpPr>
        <p:sp>
          <p:nvSpPr>
            <p:cNvPr id="3" name="object 3"/>
            <p:cNvSpPr/>
            <p:nvPr/>
          </p:nvSpPr>
          <p:spPr>
            <a:xfrm>
              <a:off x="0" y="0"/>
              <a:ext cx="9143981" cy="6857986"/>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0" y="0"/>
              <a:ext cx="9143981" cy="1027430"/>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4400075" y="0"/>
              <a:ext cx="4743905" cy="600066"/>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0" y="0"/>
              <a:ext cx="9069705" cy="1015365"/>
            </a:xfrm>
            <a:custGeom>
              <a:avLst/>
              <a:gdLst/>
              <a:ahLst/>
              <a:cxnLst/>
              <a:rect l="l" t="t" r="r" b="b"/>
              <a:pathLst>
                <a:path w="9069705" h="1015365">
                  <a:moveTo>
                    <a:pt x="0" y="1015119"/>
                  </a:moveTo>
                  <a:lnTo>
                    <a:pt x="53491" y="995677"/>
                  </a:lnTo>
                  <a:lnTo>
                    <a:pt x="112891" y="974489"/>
                  </a:lnTo>
                  <a:lnTo>
                    <a:pt x="177134" y="952049"/>
                  </a:lnTo>
                  <a:lnTo>
                    <a:pt x="246045" y="928521"/>
                  </a:lnTo>
                  <a:lnTo>
                    <a:pt x="282198" y="916400"/>
                  </a:lnTo>
                  <a:lnTo>
                    <a:pt x="319453" y="904070"/>
                  </a:lnTo>
                  <a:lnTo>
                    <a:pt x="357789" y="891551"/>
                  </a:lnTo>
                  <a:lnTo>
                    <a:pt x="397183" y="878863"/>
                  </a:lnTo>
                  <a:lnTo>
                    <a:pt x="437615" y="866027"/>
                  </a:lnTo>
                  <a:lnTo>
                    <a:pt x="479063" y="853064"/>
                  </a:lnTo>
                  <a:lnTo>
                    <a:pt x="521505" y="839995"/>
                  </a:lnTo>
                  <a:lnTo>
                    <a:pt x="564919" y="826840"/>
                  </a:lnTo>
                  <a:lnTo>
                    <a:pt x="609284" y="813619"/>
                  </a:lnTo>
                  <a:lnTo>
                    <a:pt x="654578" y="800355"/>
                  </a:lnTo>
                  <a:lnTo>
                    <a:pt x="700780" y="787066"/>
                  </a:lnTo>
                  <a:lnTo>
                    <a:pt x="747867" y="773774"/>
                  </a:lnTo>
                  <a:lnTo>
                    <a:pt x="795819" y="760500"/>
                  </a:lnTo>
                  <a:lnTo>
                    <a:pt x="844613" y="747265"/>
                  </a:lnTo>
                  <a:lnTo>
                    <a:pt x="894227" y="734088"/>
                  </a:lnTo>
                  <a:lnTo>
                    <a:pt x="944641" y="720991"/>
                  </a:lnTo>
                  <a:lnTo>
                    <a:pt x="995833" y="707994"/>
                  </a:lnTo>
                  <a:lnTo>
                    <a:pt x="1047780" y="695118"/>
                  </a:lnTo>
                  <a:lnTo>
                    <a:pt x="1100461" y="682384"/>
                  </a:lnTo>
                  <a:lnTo>
                    <a:pt x="1153855" y="669813"/>
                  </a:lnTo>
                  <a:lnTo>
                    <a:pt x="1207940" y="657424"/>
                  </a:lnTo>
                  <a:lnTo>
                    <a:pt x="1262694" y="645239"/>
                  </a:lnTo>
                  <a:lnTo>
                    <a:pt x="1318096" y="633279"/>
                  </a:lnTo>
                  <a:lnTo>
                    <a:pt x="1374123" y="621563"/>
                  </a:lnTo>
                  <a:lnTo>
                    <a:pt x="1430755" y="610114"/>
                  </a:lnTo>
                  <a:lnTo>
                    <a:pt x="1487970" y="598950"/>
                  </a:lnTo>
                  <a:lnTo>
                    <a:pt x="1545745" y="588094"/>
                  </a:lnTo>
                  <a:lnTo>
                    <a:pt x="1604060" y="577566"/>
                  </a:lnTo>
                  <a:lnTo>
                    <a:pt x="1662892" y="567387"/>
                  </a:lnTo>
                  <a:lnTo>
                    <a:pt x="1722220" y="557576"/>
                  </a:lnTo>
                  <a:lnTo>
                    <a:pt x="1782023" y="548155"/>
                  </a:lnTo>
                  <a:lnTo>
                    <a:pt x="1842278" y="539145"/>
                  </a:lnTo>
                  <a:lnTo>
                    <a:pt x="1902964" y="530567"/>
                  </a:lnTo>
                  <a:lnTo>
                    <a:pt x="1964060" y="522440"/>
                  </a:lnTo>
                  <a:lnTo>
                    <a:pt x="2025544" y="514785"/>
                  </a:lnTo>
                  <a:lnTo>
                    <a:pt x="2087393" y="507624"/>
                  </a:lnTo>
                  <a:lnTo>
                    <a:pt x="2149587" y="500977"/>
                  </a:lnTo>
                  <a:lnTo>
                    <a:pt x="2212103" y="494865"/>
                  </a:lnTo>
                  <a:lnTo>
                    <a:pt x="2274921" y="489308"/>
                  </a:lnTo>
                  <a:lnTo>
                    <a:pt x="2338018" y="484327"/>
                  </a:lnTo>
                  <a:lnTo>
                    <a:pt x="2401373" y="479942"/>
                  </a:lnTo>
                  <a:lnTo>
                    <a:pt x="2464964" y="476175"/>
                  </a:lnTo>
                  <a:lnTo>
                    <a:pt x="2528769" y="473046"/>
                  </a:lnTo>
                  <a:lnTo>
                    <a:pt x="2570367" y="471443"/>
                  </a:lnTo>
                  <a:lnTo>
                    <a:pt x="2612636" y="470246"/>
                  </a:lnTo>
                  <a:lnTo>
                    <a:pt x="2655560" y="469443"/>
                  </a:lnTo>
                  <a:lnTo>
                    <a:pt x="2699121" y="469024"/>
                  </a:lnTo>
                  <a:lnTo>
                    <a:pt x="2743302" y="468978"/>
                  </a:lnTo>
                  <a:lnTo>
                    <a:pt x="2788086" y="469293"/>
                  </a:lnTo>
                  <a:lnTo>
                    <a:pt x="2833455" y="469960"/>
                  </a:lnTo>
                  <a:lnTo>
                    <a:pt x="2879392" y="470966"/>
                  </a:lnTo>
                  <a:lnTo>
                    <a:pt x="2925880" y="472301"/>
                  </a:lnTo>
                  <a:lnTo>
                    <a:pt x="2972902" y="473954"/>
                  </a:lnTo>
                  <a:lnTo>
                    <a:pt x="3020440" y="475914"/>
                  </a:lnTo>
                  <a:lnTo>
                    <a:pt x="3068476" y="478170"/>
                  </a:lnTo>
                  <a:lnTo>
                    <a:pt x="3116995" y="480711"/>
                  </a:lnTo>
                  <a:lnTo>
                    <a:pt x="3165978" y="483527"/>
                  </a:lnTo>
                  <a:lnTo>
                    <a:pt x="3215408" y="486605"/>
                  </a:lnTo>
                  <a:lnTo>
                    <a:pt x="3265267" y="489936"/>
                  </a:lnTo>
                  <a:lnTo>
                    <a:pt x="3315540" y="493508"/>
                  </a:lnTo>
                  <a:lnTo>
                    <a:pt x="3366207" y="497310"/>
                  </a:lnTo>
                  <a:lnTo>
                    <a:pt x="3417252" y="501331"/>
                  </a:lnTo>
                  <a:lnTo>
                    <a:pt x="3468658" y="505561"/>
                  </a:lnTo>
                  <a:lnTo>
                    <a:pt x="3520407" y="509988"/>
                  </a:lnTo>
                  <a:lnTo>
                    <a:pt x="3572483" y="514602"/>
                  </a:lnTo>
                  <a:lnTo>
                    <a:pt x="3624866" y="519391"/>
                  </a:lnTo>
                  <a:lnTo>
                    <a:pt x="3677542" y="524345"/>
                  </a:lnTo>
                  <a:lnTo>
                    <a:pt x="3730491" y="529453"/>
                  </a:lnTo>
                  <a:lnTo>
                    <a:pt x="3783698" y="534702"/>
                  </a:lnTo>
                  <a:lnTo>
                    <a:pt x="3837144" y="540084"/>
                  </a:lnTo>
                  <a:lnTo>
                    <a:pt x="3890812" y="545586"/>
                  </a:lnTo>
                  <a:lnTo>
                    <a:pt x="3944685" y="551198"/>
                  </a:lnTo>
                  <a:lnTo>
                    <a:pt x="3998746" y="556909"/>
                  </a:lnTo>
                  <a:lnTo>
                    <a:pt x="4052977" y="562708"/>
                  </a:lnTo>
                  <a:lnTo>
                    <a:pt x="4107361" y="568583"/>
                  </a:lnTo>
                  <a:lnTo>
                    <a:pt x="4161881" y="574525"/>
                  </a:lnTo>
                  <a:lnTo>
                    <a:pt x="4216520" y="580521"/>
                  </a:lnTo>
                  <a:lnTo>
                    <a:pt x="4271260" y="586562"/>
                  </a:lnTo>
                  <a:lnTo>
                    <a:pt x="4326084" y="592635"/>
                  </a:lnTo>
                  <a:lnTo>
                    <a:pt x="4380974" y="598730"/>
                  </a:lnTo>
                  <a:lnTo>
                    <a:pt x="4435914" y="604837"/>
                  </a:lnTo>
                  <a:lnTo>
                    <a:pt x="4490885" y="610944"/>
                  </a:lnTo>
                  <a:lnTo>
                    <a:pt x="4545872" y="617040"/>
                  </a:lnTo>
                  <a:lnTo>
                    <a:pt x="4600856" y="623114"/>
                  </a:lnTo>
                  <a:lnTo>
                    <a:pt x="4655820" y="629155"/>
                  </a:lnTo>
                  <a:lnTo>
                    <a:pt x="4710747" y="635153"/>
                  </a:lnTo>
                  <a:lnTo>
                    <a:pt x="4765620" y="641096"/>
                  </a:lnTo>
                  <a:lnTo>
                    <a:pt x="4820420" y="646974"/>
                  </a:lnTo>
                  <a:lnTo>
                    <a:pt x="4875132" y="652775"/>
                  </a:lnTo>
                  <a:lnTo>
                    <a:pt x="4929738" y="658488"/>
                  </a:lnTo>
                  <a:lnTo>
                    <a:pt x="4984220" y="664103"/>
                  </a:lnTo>
                  <a:lnTo>
                    <a:pt x="5038561" y="669608"/>
                  </a:lnTo>
                  <a:lnTo>
                    <a:pt x="5092744" y="674994"/>
                  </a:lnTo>
                  <a:lnTo>
                    <a:pt x="5146751" y="680247"/>
                  </a:lnTo>
                  <a:lnTo>
                    <a:pt x="5200566" y="685359"/>
                  </a:lnTo>
                  <a:lnTo>
                    <a:pt x="5254171" y="690317"/>
                  </a:lnTo>
                  <a:lnTo>
                    <a:pt x="5307548" y="695111"/>
                  </a:lnTo>
                  <a:lnTo>
                    <a:pt x="5360681" y="699730"/>
                  </a:lnTo>
                  <a:lnTo>
                    <a:pt x="5413551" y="704163"/>
                  </a:lnTo>
                  <a:lnTo>
                    <a:pt x="5466143" y="708398"/>
                  </a:lnTo>
                  <a:lnTo>
                    <a:pt x="5518438" y="712426"/>
                  </a:lnTo>
                  <a:lnTo>
                    <a:pt x="5570419" y="716234"/>
                  </a:lnTo>
                  <a:lnTo>
                    <a:pt x="5622069" y="719813"/>
                  </a:lnTo>
                  <a:lnTo>
                    <a:pt x="5673371" y="723150"/>
                  </a:lnTo>
                  <a:lnTo>
                    <a:pt x="5724307" y="726236"/>
                  </a:lnTo>
                  <a:lnTo>
                    <a:pt x="5774860" y="729059"/>
                  </a:lnTo>
                  <a:lnTo>
                    <a:pt x="5825012" y="731608"/>
                  </a:lnTo>
                  <a:lnTo>
                    <a:pt x="5874748" y="733872"/>
                  </a:lnTo>
                  <a:lnTo>
                    <a:pt x="5924048" y="735840"/>
                  </a:lnTo>
                  <a:lnTo>
                    <a:pt x="5972896" y="737502"/>
                  </a:lnTo>
                  <a:lnTo>
                    <a:pt x="6021275" y="738846"/>
                  </a:lnTo>
                  <a:lnTo>
                    <a:pt x="6069167" y="739862"/>
                  </a:lnTo>
                  <a:lnTo>
                    <a:pt x="6116555" y="740538"/>
                  </a:lnTo>
                  <a:lnTo>
                    <a:pt x="6163421" y="740863"/>
                  </a:lnTo>
                  <a:lnTo>
                    <a:pt x="6209749" y="740827"/>
                  </a:lnTo>
                  <a:lnTo>
                    <a:pt x="6255521" y="740419"/>
                  </a:lnTo>
                  <a:lnTo>
                    <a:pt x="6300720" y="739627"/>
                  </a:lnTo>
                  <a:lnTo>
                    <a:pt x="6345329" y="738441"/>
                  </a:lnTo>
                  <a:lnTo>
                    <a:pt x="6389329" y="736849"/>
                  </a:lnTo>
                  <a:lnTo>
                    <a:pt x="6432705" y="734841"/>
                  </a:lnTo>
                  <a:lnTo>
                    <a:pt x="6475438" y="732406"/>
                  </a:lnTo>
                  <a:lnTo>
                    <a:pt x="6517511" y="729533"/>
                  </a:lnTo>
                  <a:lnTo>
                    <a:pt x="6578430" y="724569"/>
                  </a:lnTo>
                  <a:lnTo>
                    <a:pt x="6639061" y="718756"/>
                  </a:lnTo>
                  <a:lnTo>
                    <a:pt x="6699392" y="712123"/>
                  </a:lnTo>
                  <a:lnTo>
                    <a:pt x="6759413" y="704701"/>
                  </a:lnTo>
                  <a:lnTo>
                    <a:pt x="6819113" y="696518"/>
                  </a:lnTo>
                  <a:lnTo>
                    <a:pt x="6878481" y="687604"/>
                  </a:lnTo>
                  <a:lnTo>
                    <a:pt x="6937506" y="677990"/>
                  </a:lnTo>
                  <a:lnTo>
                    <a:pt x="6996176" y="667705"/>
                  </a:lnTo>
                  <a:lnTo>
                    <a:pt x="7054482" y="656779"/>
                  </a:lnTo>
                  <a:lnTo>
                    <a:pt x="7112412" y="645242"/>
                  </a:lnTo>
                  <a:lnTo>
                    <a:pt x="7169955" y="633123"/>
                  </a:lnTo>
                  <a:lnTo>
                    <a:pt x="7227100" y="620451"/>
                  </a:lnTo>
                  <a:lnTo>
                    <a:pt x="7283837" y="607258"/>
                  </a:lnTo>
                  <a:lnTo>
                    <a:pt x="7340154" y="593573"/>
                  </a:lnTo>
                  <a:lnTo>
                    <a:pt x="7396041" y="579424"/>
                  </a:lnTo>
                  <a:lnTo>
                    <a:pt x="7451486" y="564843"/>
                  </a:lnTo>
                  <a:lnTo>
                    <a:pt x="7506479" y="549858"/>
                  </a:lnTo>
                  <a:lnTo>
                    <a:pt x="7561008" y="534501"/>
                  </a:lnTo>
                  <a:lnTo>
                    <a:pt x="7615064" y="518799"/>
                  </a:lnTo>
                  <a:lnTo>
                    <a:pt x="7668634" y="502784"/>
                  </a:lnTo>
                  <a:lnTo>
                    <a:pt x="7721708" y="486484"/>
                  </a:lnTo>
                  <a:lnTo>
                    <a:pt x="7774275" y="469930"/>
                  </a:lnTo>
                  <a:lnTo>
                    <a:pt x="7826323" y="453151"/>
                  </a:lnTo>
                  <a:lnTo>
                    <a:pt x="7877843" y="436178"/>
                  </a:lnTo>
                  <a:lnTo>
                    <a:pt x="7928824" y="419039"/>
                  </a:lnTo>
                  <a:lnTo>
                    <a:pt x="7979253" y="401765"/>
                  </a:lnTo>
                  <a:lnTo>
                    <a:pt x="8029121" y="384385"/>
                  </a:lnTo>
                  <a:lnTo>
                    <a:pt x="8078416" y="366929"/>
                  </a:lnTo>
                  <a:lnTo>
                    <a:pt x="8127127" y="349427"/>
                  </a:lnTo>
                  <a:lnTo>
                    <a:pt x="8175244" y="331908"/>
                  </a:lnTo>
                  <a:lnTo>
                    <a:pt x="8222756" y="314403"/>
                  </a:lnTo>
                  <a:lnTo>
                    <a:pt x="8269651" y="296941"/>
                  </a:lnTo>
                  <a:lnTo>
                    <a:pt x="8315919" y="279552"/>
                  </a:lnTo>
                  <a:lnTo>
                    <a:pt x="8361549" y="262265"/>
                  </a:lnTo>
                  <a:lnTo>
                    <a:pt x="8406530" y="245111"/>
                  </a:lnTo>
                  <a:lnTo>
                    <a:pt x="8450850" y="228119"/>
                  </a:lnTo>
                  <a:lnTo>
                    <a:pt x="8494500" y="211318"/>
                  </a:lnTo>
                  <a:lnTo>
                    <a:pt x="8537467" y="194739"/>
                  </a:lnTo>
                  <a:lnTo>
                    <a:pt x="8579742" y="178412"/>
                  </a:lnTo>
                  <a:lnTo>
                    <a:pt x="8621312" y="162365"/>
                  </a:lnTo>
                  <a:lnTo>
                    <a:pt x="8662169" y="146630"/>
                  </a:lnTo>
                  <a:lnTo>
                    <a:pt x="8702299" y="131235"/>
                  </a:lnTo>
                  <a:lnTo>
                    <a:pt x="8741693" y="116210"/>
                  </a:lnTo>
                  <a:lnTo>
                    <a:pt x="8780339" y="101585"/>
                  </a:lnTo>
                  <a:lnTo>
                    <a:pt x="8818227" y="87390"/>
                  </a:lnTo>
                  <a:lnTo>
                    <a:pt x="8855345" y="73655"/>
                  </a:lnTo>
                  <a:lnTo>
                    <a:pt x="8891683" y="60409"/>
                  </a:lnTo>
                  <a:lnTo>
                    <a:pt x="8961974" y="35504"/>
                  </a:lnTo>
                  <a:lnTo>
                    <a:pt x="9029013" y="12913"/>
                  </a:lnTo>
                  <a:lnTo>
                    <a:pt x="9061285" y="2560"/>
                  </a:lnTo>
                  <a:lnTo>
                    <a:pt x="9069593" y="0"/>
                  </a:lnTo>
                </a:path>
              </a:pathLst>
            </a:custGeom>
            <a:ln w="10774">
              <a:solidFill>
                <a:srgbClr val="87A34D"/>
              </a:solidFill>
            </a:ln>
          </p:spPr>
          <p:txBody>
            <a:bodyPr wrap="square" lIns="0" tIns="0" rIns="0" bIns="0" rtlCol="0"/>
            <a:lstStyle/>
            <a:p>
              <a:endParaRPr/>
            </a:p>
          </p:txBody>
        </p:sp>
        <p:sp>
          <p:nvSpPr>
            <p:cNvPr id="7" name="object 7"/>
            <p:cNvSpPr/>
            <p:nvPr/>
          </p:nvSpPr>
          <p:spPr>
            <a:xfrm>
              <a:off x="7" y="56967"/>
              <a:ext cx="9144000" cy="892810"/>
            </a:xfrm>
            <a:custGeom>
              <a:avLst/>
              <a:gdLst/>
              <a:ahLst/>
              <a:cxnLst/>
              <a:rect l="l" t="t" r="r" b="b"/>
              <a:pathLst>
                <a:path w="9144000" h="892810">
                  <a:moveTo>
                    <a:pt x="0" y="892460"/>
                  </a:moveTo>
                  <a:lnTo>
                    <a:pt x="52556" y="882917"/>
                  </a:lnTo>
                  <a:lnTo>
                    <a:pt x="110528" y="871362"/>
                  </a:lnTo>
                  <a:lnTo>
                    <a:pt x="173708" y="857976"/>
                  </a:lnTo>
                  <a:lnTo>
                    <a:pt x="241890" y="842936"/>
                  </a:lnTo>
                  <a:lnTo>
                    <a:pt x="314867" y="826421"/>
                  </a:lnTo>
                  <a:lnTo>
                    <a:pt x="353089" y="817666"/>
                  </a:lnTo>
                  <a:lnTo>
                    <a:pt x="392432" y="808610"/>
                  </a:lnTo>
                  <a:lnTo>
                    <a:pt x="432870" y="799274"/>
                  </a:lnTo>
                  <a:lnTo>
                    <a:pt x="474378" y="789682"/>
                  </a:lnTo>
                  <a:lnTo>
                    <a:pt x="516930" y="779854"/>
                  </a:lnTo>
                  <a:lnTo>
                    <a:pt x="560499" y="769814"/>
                  </a:lnTo>
                  <a:lnTo>
                    <a:pt x="605060" y="759585"/>
                  </a:lnTo>
                  <a:lnTo>
                    <a:pt x="650587" y="749187"/>
                  </a:lnTo>
                  <a:lnTo>
                    <a:pt x="697055" y="738644"/>
                  </a:lnTo>
                  <a:lnTo>
                    <a:pt x="744436" y="727978"/>
                  </a:lnTo>
                  <a:lnTo>
                    <a:pt x="792707" y="717211"/>
                  </a:lnTo>
                  <a:lnTo>
                    <a:pt x="841839" y="706366"/>
                  </a:lnTo>
                  <a:lnTo>
                    <a:pt x="891809" y="695464"/>
                  </a:lnTo>
                  <a:lnTo>
                    <a:pt x="942590" y="684529"/>
                  </a:lnTo>
                  <a:lnTo>
                    <a:pt x="994155" y="673582"/>
                  </a:lnTo>
                  <a:lnTo>
                    <a:pt x="1046480" y="662647"/>
                  </a:lnTo>
                  <a:lnTo>
                    <a:pt x="1099538" y="651744"/>
                  </a:lnTo>
                  <a:lnTo>
                    <a:pt x="1153304" y="640897"/>
                  </a:lnTo>
                  <a:lnTo>
                    <a:pt x="1207751" y="630128"/>
                  </a:lnTo>
                  <a:lnTo>
                    <a:pt x="1262854" y="619459"/>
                  </a:lnTo>
                  <a:lnTo>
                    <a:pt x="1318587" y="608913"/>
                  </a:lnTo>
                  <a:lnTo>
                    <a:pt x="1374924" y="598511"/>
                  </a:lnTo>
                  <a:lnTo>
                    <a:pt x="1431840" y="588277"/>
                  </a:lnTo>
                  <a:lnTo>
                    <a:pt x="1489308" y="578232"/>
                  </a:lnTo>
                  <a:lnTo>
                    <a:pt x="1547302" y="568399"/>
                  </a:lnTo>
                  <a:lnTo>
                    <a:pt x="1605797" y="558800"/>
                  </a:lnTo>
                  <a:lnTo>
                    <a:pt x="1664767" y="549457"/>
                  </a:lnTo>
                  <a:lnTo>
                    <a:pt x="1724185" y="540394"/>
                  </a:lnTo>
                  <a:lnTo>
                    <a:pt x="1784027" y="531631"/>
                  </a:lnTo>
                  <a:lnTo>
                    <a:pt x="1844266" y="523193"/>
                  </a:lnTo>
                  <a:lnTo>
                    <a:pt x="1904877" y="515099"/>
                  </a:lnTo>
                  <a:lnTo>
                    <a:pt x="1965833" y="507374"/>
                  </a:lnTo>
                  <a:lnTo>
                    <a:pt x="2027109" y="500040"/>
                  </a:lnTo>
                  <a:lnTo>
                    <a:pt x="2088678" y="493118"/>
                  </a:lnTo>
                  <a:lnTo>
                    <a:pt x="2150516" y="486631"/>
                  </a:lnTo>
                  <a:lnTo>
                    <a:pt x="2212596" y="480602"/>
                  </a:lnTo>
                  <a:lnTo>
                    <a:pt x="2274892" y="475053"/>
                  </a:lnTo>
                  <a:lnTo>
                    <a:pt x="2337378" y="470006"/>
                  </a:lnTo>
                  <a:lnTo>
                    <a:pt x="2400029" y="465483"/>
                  </a:lnTo>
                  <a:lnTo>
                    <a:pt x="2462819" y="461507"/>
                  </a:lnTo>
                  <a:lnTo>
                    <a:pt x="2525722" y="458099"/>
                  </a:lnTo>
                  <a:lnTo>
                    <a:pt x="2588711" y="455284"/>
                  </a:lnTo>
                  <a:lnTo>
                    <a:pt x="2630525" y="453792"/>
                  </a:lnTo>
                  <a:lnTo>
                    <a:pt x="2672984" y="452616"/>
                  </a:lnTo>
                  <a:lnTo>
                    <a:pt x="2716071" y="451750"/>
                  </a:lnTo>
                  <a:lnTo>
                    <a:pt x="2759769" y="451183"/>
                  </a:lnTo>
                  <a:lnTo>
                    <a:pt x="2804063" y="450907"/>
                  </a:lnTo>
                  <a:lnTo>
                    <a:pt x="2848935" y="450914"/>
                  </a:lnTo>
                  <a:lnTo>
                    <a:pt x="2894368" y="451195"/>
                  </a:lnTo>
                  <a:lnTo>
                    <a:pt x="2940346" y="451742"/>
                  </a:lnTo>
                  <a:lnTo>
                    <a:pt x="2986851" y="452545"/>
                  </a:lnTo>
                  <a:lnTo>
                    <a:pt x="3033868" y="453595"/>
                  </a:lnTo>
                  <a:lnTo>
                    <a:pt x="3081379" y="454886"/>
                  </a:lnTo>
                  <a:lnTo>
                    <a:pt x="3129368" y="456407"/>
                  </a:lnTo>
                  <a:lnTo>
                    <a:pt x="3177817" y="458150"/>
                  </a:lnTo>
                  <a:lnTo>
                    <a:pt x="3226710" y="460106"/>
                  </a:lnTo>
                  <a:lnTo>
                    <a:pt x="3276031" y="462267"/>
                  </a:lnTo>
                  <a:lnTo>
                    <a:pt x="3325763" y="464625"/>
                  </a:lnTo>
                  <a:lnTo>
                    <a:pt x="3375888" y="467170"/>
                  </a:lnTo>
                  <a:lnTo>
                    <a:pt x="3426390" y="469894"/>
                  </a:lnTo>
                  <a:lnTo>
                    <a:pt x="3477253" y="472788"/>
                  </a:lnTo>
                  <a:lnTo>
                    <a:pt x="3528459" y="475843"/>
                  </a:lnTo>
                  <a:lnTo>
                    <a:pt x="3579992" y="479052"/>
                  </a:lnTo>
                  <a:lnTo>
                    <a:pt x="3631835" y="482405"/>
                  </a:lnTo>
                  <a:lnTo>
                    <a:pt x="3683971" y="485894"/>
                  </a:lnTo>
                  <a:lnTo>
                    <a:pt x="3736383" y="489509"/>
                  </a:lnTo>
                  <a:lnTo>
                    <a:pt x="3789056" y="493243"/>
                  </a:lnTo>
                  <a:lnTo>
                    <a:pt x="3841971" y="497087"/>
                  </a:lnTo>
                  <a:lnTo>
                    <a:pt x="3895113" y="501032"/>
                  </a:lnTo>
                  <a:lnTo>
                    <a:pt x="3948464" y="505069"/>
                  </a:lnTo>
                  <a:lnTo>
                    <a:pt x="4002008" y="509191"/>
                  </a:lnTo>
                  <a:lnTo>
                    <a:pt x="4055728" y="513387"/>
                  </a:lnTo>
                  <a:lnTo>
                    <a:pt x="4109607" y="517650"/>
                  </a:lnTo>
                  <a:lnTo>
                    <a:pt x="4163628" y="521971"/>
                  </a:lnTo>
                  <a:lnTo>
                    <a:pt x="4217775" y="526341"/>
                  </a:lnTo>
                  <a:lnTo>
                    <a:pt x="4272031" y="530752"/>
                  </a:lnTo>
                  <a:lnTo>
                    <a:pt x="4326380" y="535194"/>
                  </a:lnTo>
                  <a:lnTo>
                    <a:pt x="4380804" y="539660"/>
                  </a:lnTo>
                  <a:lnTo>
                    <a:pt x="4435286" y="544141"/>
                  </a:lnTo>
                  <a:lnTo>
                    <a:pt x="4489810" y="548628"/>
                  </a:lnTo>
                  <a:lnTo>
                    <a:pt x="4544360" y="553112"/>
                  </a:lnTo>
                  <a:lnTo>
                    <a:pt x="4598918" y="557585"/>
                  </a:lnTo>
                  <a:lnTo>
                    <a:pt x="4653467" y="562038"/>
                  </a:lnTo>
                  <a:lnTo>
                    <a:pt x="4707992" y="566463"/>
                  </a:lnTo>
                  <a:lnTo>
                    <a:pt x="4762474" y="570850"/>
                  </a:lnTo>
                  <a:lnTo>
                    <a:pt x="4816898" y="575192"/>
                  </a:lnTo>
                  <a:lnTo>
                    <a:pt x="4871247" y="579479"/>
                  </a:lnTo>
                  <a:lnTo>
                    <a:pt x="4925503" y="583704"/>
                  </a:lnTo>
                  <a:lnTo>
                    <a:pt x="4979651" y="587856"/>
                  </a:lnTo>
                  <a:lnTo>
                    <a:pt x="5033673" y="591928"/>
                  </a:lnTo>
                  <a:lnTo>
                    <a:pt x="5087552" y="595911"/>
                  </a:lnTo>
                  <a:lnTo>
                    <a:pt x="5141272" y="599797"/>
                  </a:lnTo>
                  <a:lnTo>
                    <a:pt x="5194817" y="603576"/>
                  </a:lnTo>
                  <a:lnTo>
                    <a:pt x="5248168" y="607240"/>
                  </a:lnTo>
                  <a:lnTo>
                    <a:pt x="5301311" y="610781"/>
                  </a:lnTo>
                  <a:lnTo>
                    <a:pt x="5354227" y="614190"/>
                  </a:lnTo>
                  <a:lnTo>
                    <a:pt x="5406900" y="617458"/>
                  </a:lnTo>
                  <a:lnTo>
                    <a:pt x="5459313" y="620576"/>
                  </a:lnTo>
                  <a:lnTo>
                    <a:pt x="5511450" y="623536"/>
                  </a:lnTo>
                  <a:lnTo>
                    <a:pt x="5563294" y="626329"/>
                  </a:lnTo>
                  <a:lnTo>
                    <a:pt x="5614828" y="628947"/>
                  </a:lnTo>
                  <a:lnTo>
                    <a:pt x="5666035" y="631381"/>
                  </a:lnTo>
                  <a:lnTo>
                    <a:pt x="5716898" y="633623"/>
                  </a:lnTo>
                  <a:lnTo>
                    <a:pt x="5767402" y="635662"/>
                  </a:lnTo>
                  <a:lnTo>
                    <a:pt x="5817528" y="637492"/>
                  </a:lnTo>
                  <a:lnTo>
                    <a:pt x="5867261" y="639104"/>
                  </a:lnTo>
                  <a:lnTo>
                    <a:pt x="5916583" y="640488"/>
                  </a:lnTo>
                  <a:lnTo>
                    <a:pt x="5965477" y="641636"/>
                  </a:lnTo>
                  <a:lnTo>
                    <a:pt x="6013928" y="642540"/>
                  </a:lnTo>
                  <a:lnTo>
                    <a:pt x="6061918" y="643190"/>
                  </a:lnTo>
                  <a:lnTo>
                    <a:pt x="6109431" y="643579"/>
                  </a:lnTo>
                  <a:lnTo>
                    <a:pt x="6156449" y="643697"/>
                  </a:lnTo>
                  <a:lnTo>
                    <a:pt x="6202956" y="643537"/>
                  </a:lnTo>
                  <a:lnTo>
                    <a:pt x="6248935" y="643088"/>
                  </a:lnTo>
                  <a:lnTo>
                    <a:pt x="6294370" y="642343"/>
                  </a:lnTo>
                  <a:lnTo>
                    <a:pt x="6339243" y="641293"/>
                  </a:lnTo>
                  <a:lnTo>
                    <a:pt x="6383538" y="639930"/>
                  </a:lnTo>
                  <a:lnTo>
                    <a:pt x="6427239" y="638244"/>
                  </a:lnTo>
                  <a:lnTo>
                    <a:pt x="6470328" y="636227"/>
                  </a:lnTo>
                  <a:lnTo>
                    <a:pt x="6512788" y="633871"/>
                  </a:lnTo>
                  <a:lnTo>
                    <a:pt x="6554603" y="631166"/>
                  </a:lnTo>
                  <a:lnTo>
                    <a:pt x="6616296" y="626504"/>
                  </a:lnTo>
                  <a:lnTo>
                    <a:pt x="6677690" y="621124"/>
                  </a:lnTo>
                  <a:lnTo>
                    <a:pt x="6738773" y="615052"/>
                  </a:lnTo>
                  <a:lnTo>
                    <a:pt x="6799535" y="608315"/>
                  </a:lnTo>
                  <a:lnTo>
                    <a:pt x="6859963" y="600938"/>
                  </a:lnTo>
                  <a:lnTo>
                    <a:pt x="6920047" y="592947"/>
                  </a:lnTo>
                  <a:lnTo>
                    <a:pt x="6979774" y="584367"/>
                  </a:lnTo>
                  <a:lnTo>
                    <a:pt x="7039134" y="575224"/>
                  </a:lnTo>
                  <a:lnTo>
                    <a:pt x="7098114" y="565545"/>
                  </a:lnTo>
                  <a:lnTo>
                    <a:pt x="7156704" y="555355"/>
                  </a:lnTo>
                  <a:lnTo>
                    <a:pt x="7214891" y="544680"/>
                  </a:lnTo>
                  <a:lnTo>
                    <a:pt x="7272666" y="533545"/>
                  </a:lnTo>
                  <a:lnTo>
                    <a:pt x="7330014" y="521977"/>
                  </a:lnTo>
                  <a:lnTo>
                    <a:pt x="7386927" y="510001"/>
                  </a:lnTo>
                  <a:lnTo>
                    <a:pt x="7443391" y="497643"/>
                  </a:lnTo>
                  <a:lnTo>
                    <a:pt x="7499396" y="484929"/>
                  </a:lnTo>
                  <a:lnTo>
                    <a:pt x="7554930" y="471885"/>
                  </a:lnTo>
                  <a:lnTo>
                    <a:pt x="7609981" y="458536"/>
                  </a:lnTo>
                  <a:lnTo>
                    <a:pt x="7664538" y="444909"/>
                  </a:lnTo>
                  <a:lnTo>
                    <a:pt x="7718590" y="431028"/>
                  </a:lnTo>
                  <a:lnTo>
                    <a:pt x="7772125" y="416921"/>
                  </a:lnTo>
                  <a:lnTo>
                    <a:pt x="7825131" y="402612"/>
                  </a:lnTo>
                  <a:lnTo>
                    <a:pt x="7877598" y="388128"/>
                  </a:lnTo>
                  <a:lnTo>
                    <a:pt x="7929513" y="373494"/>
                  </a:lnTo>
                  <a:lnTo>
                    <a:pt x="7980865" y="358736"/>
                  </a:lnTo>
                  <a:lnTo>
                    <a:pt x="8031643" y="343880"/>
                  </a:lnTo>
                  <a:lnTo>
                    <a:pt x="8081835" y="328952"/>
                  </a:lnTo>
                  <a:lnTo>
                    <a:pt x="8131430" y="313977"/>
                  </a:lnTo>
                  <a:lnTo>
                    <a:pt x="8180416" y="298982"/>
                  </a:lnTo>
                  <a:lnTo>
                    <a:pt x="8228782" y="283992"/>
                  </a:lnTo>
                  <a:lnTo>
                    <a:pt x="8276516" y="269033"/>
                  </a:lnTo>
                  <a:lnTo>
                    <a:pt x="8323607" y="254131"/>
                  </a:lnTo>
                  <a:lnTo>
                    <a:pt x="8370043" y="239311"/>
                  </a:lnTo>
                  <a:lnTo>
                    <a:pt x="8415813" y="224600"/>
                  </a:lnTo>
                  <a:lnTo>
                    <a:pt x="8460905" y="210022"/>
                  </a:lnTo>
                  <a:lnTo>
                    <a:pt x="8505308" y="195605"/>
                  </a:lnTo>
                  <a:lnTo>
                    <a:pt x="8549010" y="181374"/>
                  </a:lnTo>
                  <a:lnTo>
                    <a:pt x="8592001" y="167354"/>
                  </a:lnTo>
                  <a:lnTo>
                    <a:pt x="8634268" y="153572"/>
                  </a:lnTo>
                  <a:lnTo>
                    <a:pt x="8675799" y="140053"/>
                  </a:lnTo>
                  <a:lnTo>
                    <a:pt x="8716585" y="126823"/>
                  </a:lnTo>
                  <a:lnTo>
                    <a:pt x="8756612" y="113907"/>
                  </a:lnTo>
                  <a:lnTo>
                    <a:pt x="8795869" y="101333"/>
                  </a:lnTo>
                  <a:lnTo>
                    <a:pt x="8834346" y="89125"/>
                  </a:lnTo>
                  <a:lnTo>
                    <a:pt x="8872030" y="77309"/>
                  </a:lnTo>
                  <a:lnTo>
                    <a:pt x="8908911" y="65911"/>
                  </a:lnTo>
                  <a:lnTo>
                    <a:pt x="8980214" y="44473"/>
                  </a:lnTo>
                  <a:lnTo>
                    <a:pt x="9048163" y="25016"/>
                  </a:lnTo>
                  <a:lnTo>
                    <a:pt x="9112667" y="7748"/>
                  </a:lnTo>
                  <a:lnTo>
                    <a:pt x="9143598" y="0"/>
                  </a:lnTo>
                </a:path>
              </a:pathLst>
            </a:custGeom>
            <a:ln w="9524">
              <a:solidFill>
                <a:srgbClr val="8064A1"/>
              </a:solidFill>
            </a:ln>
          </p:spPr>
          <p:txBody>
            <a:bodyPr wrap="square" lIns="0" tIns="0" rIns="0" bIns="0" rtlCol="0"/>
            <a:lstStyle/>
            <a:p>
              <a:endParaRPr/>
            </a:p>
          </p:txBody>
        </p:sp>
      </p:grpSp>
      <p:sp>
        <p:nvSpPr>
          <p:cNvPr id="8" name="object 8"/>
          <p:cNvSpPr txBox="1"/>
          <p:nvPr/>
        </p:nvSpPr>
        <p:spPr>
          <a:xfrm>
            <a:off x="444442" y="1948658"/>
            <a:ext cx="8162290" cy="3783329"/>
          </a:xfrm>
          <a:prstGeom prst="rect">
            <a:avLst/>
          </a:prstGeom>
        </p:spPr>
        <p:txBody>
          <a:bodyPr vert="horz" wrap="square" lIns="0" tIns="28575" rIns="0" bIns="0" rtlCol="0">
            <a:spAutoFit/>
          </a:bodyPr>
          <a:lstStyle/>
          <a:p>
            <a:pPr marL="372745" marR="5080" indent="-360680" algn="just">
              <a:lnSpc>
                <a:spcPts val="2850"/>
              </a:lnSpc>
              <a:spcBef>
                <a:spcPts val="225"/>
              </a:spcBef>
              <a:buClr>
                <a:srgbClr val="9ABA59"/>
              </a:buClr>
              <a:buSzPct val="93750"/>
              <a:buFont typeface="Noto Sans Symbols"/>
              <a:buChar char="⚫"/>
              <a:tabLst>
                <a:tab pos="373380" algn="l"/>
              </a:tabLst>
            </a:pPr>
            <a:r>
              <a:rPr sz="2400" spc="-5" dirty="0">
                <a:latin typeface="Arial"/>
                <a:cs typeface="Arial"/>
              </a:rPr>
              <a:t>Döviz depo işlemleri; geçici bir </a:t>
            </a:r>
            <a:r>
              <a:rPr sz="2400" dirty="0">
                <a:latin typeface="Arial"/>
                <a:cs typeface="Arial"/>
              </a:rPr>
              <a:t>süre </a:t>
            </a:r>
            <a:r>
              <a:rPr sz="2400" spc="-5" dirty="0">
                <a:latin typeface="Arial"/>
                <a:cs typeface="Arial"/>
              </a:rPr>
              <a:t>için döviz likiditesi  ihtiyacı olan bankalar ile döviz likiditesi fazlasına </a:t>
            </a:r>
            <a:r>
              <a:rPr sz="2400" dirty="0">
                <a:latin typeface="Arial"/>
                <a:cs typeface="Arial"/>
              </a:rPr>
              <a:t>sahip  </a:t>
            </a:r>
            <a:r>
              <a:rPr sz="2400" spc="-5" dirty="0">
                <a:latin typeface="Arial"/>
                <a:cs typeface="Arial"/>
              </a:rPr>
              <a:t>bankalar arasında, </a:t>
            </a:r>
            <a:r>
              <a:rPr sz="2400" dirty="0">
                <a:latin typeface="Arial"/>
                <a:cs typeface="Arial"/>
              </a:rPr>
              <a:t>Merkez </a:t>
            </a:r>
            <a:r>
              <a:rPr sz="2400" spc="-5" dirty="0">
                <a:latin typeface="Arial"/>
                <a:cs typeface="Arial"/>
              </a:rPr>
              <a:t>Bankası garantörlüğünde  belirli bir faiz </a:t>
            </a:r>
            <a:r>
              <a:rPr sz="2400" dirty="0">
                <a:latin typeface="Arial"/>
                <a:cs typeface="Arial"/>
              </a:rPr>
              <a:t>ve vadeyle yapılan</a:t>
            </a:r>
            <a:r>
              <a:rPr sz="2400" spc="-15" dirty="0">
                <a:latin typeface="Arial"/>
                <a:cs typeface="Arial"/>
              </a:rPr>
              <a:t> </a:t>
            </a:r>
            <a:r>
              <a:rPr sz="2400" spc="-5" dirty="0">
                <a:latin typeface="Arial"/>
                <a:cs typeface="Arial"/>
              </a:rPr>
              <a:t>işlemlerdir.</a:t>
            </a:r>
            <a:endParaRPr sz="2400" dirty="0">
              <a:latin typeface="Arial"/>
              <a:cs typeface="Arial"/>
            </a:endParaRPr>
          </a:p>
          <a:p>
            <a:pPr>
              <a:lnSpc>
                <a:spcPct val="100000"/>
              </a:lnSpc>
              <a:spcBef>
                <a:spcPts val="15"/>
              </a:spcBef>
              <a:buClr>
                <a:srgbClr val="9ABA59"/>
              </a:buClr>
              <a:buFont typeface="Noto Sans Symbols"/>
              <a:buChar char="⚫"/>
            </a:pPr>
            <a:endParaRPr sz="3250" dirty="0">
              <a:latin typeface="Arial"/>
              <a:cs typeface="Arial"/>
            </a:endParaRPr>
          </a:p>
          <a:p>
            <a:pPr marL="372745" marR="6985" indent="-360680" algn="just">
              <a:lnSpc>
                <a:spcPct val="99300"/>
              </a:lnSpc>
              <a:buClr>
                <a:srgbClr val="9ABA59"/>
              </a:buClr>
              <a:buSzPct val="93750"/>
              <a:buFont typeface="Noto Sans Symbols"/>
              <a:buChar char="⚫"/>
              <a:tabLst>
                <a:tab pos="373380" algn="l"/>
              </a:tabLst>
            </a:pPr>
            <a:r>
              <a:rPr sz="2400" spc="-5" dirty="0">
                <a:latin typeface="Arial"/>
                <a:cs typeface="Arial"/>
              </a:rPr>
              <a:t>Döviz likiditesine ihtiyaç duyan bankalar, </a:t>
            </a:r>
            <a:r>
              <a:rPr sz="2400" dirty="0">
                <a:latin typeface="Arial"/>
                <a:cs typeface="Arial"/>
              </a:rPr>
              <a:t>Merkez </a:t>
            </a:r>
            <a:r>
              <a:rPr sz="2400" spc="-5" dirty="0">
                <a:latin typeface="Arial"/>
                <a:cs typeface="Arial"/>
              </a:rPr>
              <a:t>Bankası  tarafından belirlenen faiz oranından </a:t>
            </a:r>
            <a:r>
              <a:rPr sz="2400" dirty="0">
                <a:latin typeface="Arial"/>
                <a:cs typeface="Arial"/>
              </a:rPr>
              <a:t>da </a:t>
            </a:r>
            <a:r>
              <a:rPr sz="2400" spc="-5" dirty="0">
                <a:latin typeface="Arial"/>
                <a:cs typeface="Arial"/>
              </a:rPr>
              <a:t>işlem </a:t>
            </a:r>
            <a:r>
              <a:rPr sz="2400" dirty="0">
                <a:latin typeface="Arial"/>
                <a:cs typeface="Arial"/>
              </a:rPr>
              <a:t>yapma  </a:t>
            </a:r>
            <a:r>
              <a:rPr sz="2400" spc="-5" dirty="0">
                <a:latin typeface="Arial"/>
                <a:cs typeface="Arial"/>
              </a:rPr>
              <a:t>imkânına </a:t>
            </a:r>
            <a:r>
              <a:rPr sz="2400" dirty="0">
                <a:latin typeface="Arial"/>
                <a:cs typeface="Arial"/>
              </a:rPr>
              <a:t>sahiptir. Bu çerçevede Merkez </a:t>
            </a:r>
            <a:r>
              <a:rPr sz="2400" spc="-5" dirty="0">
                <a:latin typeface="Arial"/>
                <a:cs typeface="Arial"/>
              </a:rPr>
              <a:t>Bankası, piyasa  üyesi bankalara </a:t>
            </a:r>
            <a:r>
              <a:rPr sz="2400" dirty="0">
                <a:latin typeface="Arial"/>
                <a:cs typeface="Arial"/>
              </a:rPr>
              <a:t>EUR ve ABD </a:t>
            </a:r>
            <a:r>
              <a:rPr sz="2400" spc="-5" dirty="0">
                <a:latin typeface="Arial"/>
                <a:cs typeface="Arial"/>
              </a:rPr>
              <a:t>doları üzerinden limitleri  dahilinde fon</a:t>
            </a:r>
            <a:r>
              <a:rPr sz="2400" spc="-10" dirty="0">
                <a:latin typeface="Arial"/>
                <a:cs typeface="Arial"/>
              </a:rPr>
              <a:t> </a:t>
            </a:r>
            <a:r>
              <a:rPr sz="2400" dirty="0">
                <a:latin typeface="Arial"/>
                <a:cs typeface="Arial"/>
              </a:rPr>
              <a:t>sağlamaktadır.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5387" y="0"/>
            <a:ext cx="9154160" cy="6863715"/>
            <a:chOff x="-5387" y="0"/>
            <a:chExt cx="9154160" cy="6863715"/>
          </a:xfrm>
        </p:grpSpPr>
        <p:sp>
          <p:nvSpPr>
            <p:cNvPr id="3" name="object 3"/>
            <p:cNvSpPr/>
            <p:nvPr/>
          </p:nvSpPr>
          <p:spPr>
            <a:xfrm>
              <a:off x="0" y="0"/>
              <a:ext cx="9143981" cy="6857986"/>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0" y="0"/>
              <a:ext cx="9143981" cy="1027430"/>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4400075" y="0"/>
              <a:ext cx="4743905" cy="600066"/>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0" y="0"/>
              <a:ext cx="9069705" cy="1015365"/>
            </a:xfrm>
            <a:custGeom>
              <a:avLst/>
              <a:gdLst/>
              <a:ahLst/>
              <a:cxnLst/>
              <a:rect l="l" t="t" r="r" b="b"/>
              <a:pathLst>
                <a:path w="9069705" h="1015365">
                  <a:moveTo>
                    <a:pt x="0" y="1015119"/>
                  </a:moveTo>
                  <a:lnTo>
                    <a:pt x="53491" y="995677"/>
                  </a:lnTo>
                  <a:lnTo>
                    <a:pt x="112891" y="974489"/>
                  </a:lnTo>
                  <a:lnTo>
                    <a:pt x="177134" y="952049"/>
                  </a:lnTo>
                  <a:lnTo>
                    <a:pt x="246045" y="928521"/>
                  </a:lnTo>
                  <a:lnTo>
                    <a:pt x="282198" y="916400"/>
                  </a:lnTo>
                  <a:lnTo>
                    <a:pt x="319453" y="904070"/>
                  </a:lnTo>
                  <a:lnTo>
                    <a:pt x="357789" y="891551"/>
                  </a:lnTo>
                  <a:lnTo>
                    <a:pt x="397183" y="878863"/>
                  </a:lnTo>
                  <a:lnTo>
                    <a:pt x="437615" y="866027"/>
                  </a:lnTo>
                  <a:lnTo>
                    <a:pt x="479063" y="853064"/>
                  </a:lnTo>
                  <a:lnTo>
                    <a:pt x="521505" y="839995"/>
                  </a:lnTo>
                  <a:lnTo>
                    <a:pt x="564919" y="826840"/>
                  </a:lnTo>
                  <a:lnTo>
                    <a:pt x="609284" y="813619"/>
                  </a:lnTo>
                  <a:lnTo>
                    <a:pt x="654578" y="800355"/>
                  </a:lnTo>
                  <a:lnTo>
                    <a:pt x="700780" y="787066"/>
                  </a:lnTo>
                  <a:lnTo>
                    <a:pt x="747867" y="773774"/>
                  </a:lnTo>
                  <a:lnTo>
                    <a:pt x="795819" y="760500"/>
                  </a:lnTo>
                  <a:lnTo>
                    <a:pt x="844613" y="747265"/>
                  </a:lnTo>
                  <a:lnTo>
                    <a:pt x="894227" y="734088"/>
                  </a:lnTo>
                  <a:lnTo>
                    <a:pt x="944641" y="720991"/>
                  </a:lnTo>
                  <a:lnTo>
                    <a:pt x="995833" y="707994"/>
                  </a:lnTo>
                  <a:lnTo>
                    <a:pt x="1047780" y="695118"/>
                  </a:lnTo>
                  <a:lnTo>
                    <a:pt x="1100461" y="682384"/>
                  </a:lnTo>
                  <a:lnTo>
                    <a:pt x="1153855" y="669813"/>
                  </a:lnTo>
                  <a:lnTo>
                    <a:pt x="1207940" y="657424"/>
                  </a:lnTo>
                  <a:lnTo>
                    <a:pt x="1262694" y="645239"/>
                  </a:lnTo>
                  <a:lnTo>
                    <a:pt x="1318096" y="633279"/>
                  </a:lnTo>
                  <a:lnTo>
                    <a:pt x="1374123" y="621563"/>
                  </a:lnTo>
                  <a:lnTo>
                    <a:pt x="1430755" y="610114"/>
                  </a:lnTo>
                  <a:lnTo>
                    <a:pt x="1487970" y="598950"/>
                  </a:lnTo>
                  <a:lnTo>
                    <a:pt x="1545745" y="588094"/>
                  </a:lnTo>
                  <a:lnTo>
                    <a:pt x="1604060" y="577566"/>
                  </a:lnTo>
                  <a:lnTo>
                    <a:pt x="1662892" y="567387"/>
                  </a:lnTo>
                  <a:lnTo>
                    <a:pt x="1722220" y="557576"/>
                  </a:lnTo>
                  <a:lnTo>
                    <a:pt x="1782023" y="548155"/>
                  </a:lnTo>
                  <a:lnTo>
                    <a:pt x="1842278" y="539145"/>
                  </a:lnTo>
                  <a:lnTo>
                    <a:pt x="1902964" y="530567"/>
                  </a:lnTo>
                  <a:lnTo>
                    <a:pt x="1964060" y="522440"/>
                  </a:lnTo>
                  <a:lnTo>
                    <a:pt x="2025544" y="514785"/>
                  </a:lnTo>
                  <a:lnTo>
                    <a:pt x="2087393" y="507624"/>
                  </a:lnTo>
                  <a:lnTo>
                    <a:pt x="2149587" y="500977"/>
                  </a:lnTo>
                  <a:lnTo>
                    <a:pt x="2212103" y="494865"/>
                  </a:lnTo>
                  <a:lnTo>
                    <a:pt x="2274921" y="489308"/>
                  </a:lnTo>
                  <a:lnTo>
                    <a:pt x="2338018" y="484327"/>
                  </a:lnTo>
                  <a:lnTo>
                    <a:pt x="2401373" y="479942"/>
                  </a:lnTo>
                  <a:lnTo>
                    <a:pt x="2464964" y="476175"/>
                  </a:lnTo>
                  <a:lnTo>
                    <a:pt x="2528769" y="473046"/>
                  </a:lnTo>
                  <a:lnTo>
                    <a:pt x="2570367" y="471443"/>
                  </a:lnTo>
                  <a:lnTo>
                    <a:pt x="2612636" y="470246"/>
                  </a:lnTo>
                  <a:lnTo>
                    <a:pt x="2655560" y="469443"/>
                  </a:lnTo>
                  <a:lnTo>
                    <a:pt x="2699121" y="469024"/>
                  </a:lnTo>
                  <a:lnTo>
                    <a:pt x="2743302" y="468978"/>
                  </a:lnTo>
                  <a:lnTo>
                    <a:pt x="2788086" y="469293"/>
                  </a:lnTo>
                  <a:lnTo>
                    <a:pt x="2833455" y="469960"/>
                  </a:lnTo>
                  <a:lnTo>
                    <a:pt x="2879392" y="470966"/>
                  </a:lnTo>
                  <a:lnTo>
                    <a:pt x="2925880" y="472301"/>
                  </a:lnTo>
                  <a:lnTo>
                    <a:pt x="2972902" y="473954"/>
                  </a:lnTo>
                  <a:lnTo>
                    <a:pt x="3020440" y="475914"/>
                  </a:lnTo>
                  <a:lnTo>
                    <a:pt x="3068476" y="478170"/>
                  </a:lnTo>
                  <a:lnTo>
                    <a:pt x="3116995" y="480711"/>
                  </a:lnTo>
                  <a:lnTo>
                    <a:pt x="3165978" y="483527"/>
                  </a:lnTo>
                  <a:lnTo>
                    <a:pt x="3215408" y="486605"/>
                  </a:lnTo>
                  <a:lnTo>
                    <a:pt x="3265267" y="489936"/>
                  </a:lnTo>
                  <a:lnTo>
                    <a:pt x="3315540" y="493508"/>
                  </a:lnTo>
                  <a:lnTo>
                    <a:pt x="3366207" y="497310"/>
                  </a:lnTo>
                  <a:lnTo>
                    <a:pt x="3417252" y="501331"/>
                  </a:lnTo>
                  <a:lnTo>
                    <a:pt x="3468658" y="505561"/>
                  </a:lnTo>
                  <a:lnTo>
                    <a:pt x="3520407" y="509988"/>
                  </a:lnTo>
                  <a:lnTo>
                    <a:pt x="3572483" y="514602"/>
                  </a:lnTo>
                  <a:lnTo>
                    <a:pt x="3624866" y="519391"/>
                  </a:lnTo>
                  <a:lnTo>
                    <a:pt x="3677542" y="524345"/>
                  </a:lnTo>
                  <a:lnTo>
                    <a:pt x="3730491" y="529453"/>
                  </a:lnTo>
                  <a:lnTo>
                    <a:pt x="3783698" y="534702"/>
                  </a:lnTo>
                  <a:lnTo>
                    <a:pt x="3837144" y="540084"/>
                  </a:lnTo>
                  <a:lnTo>
                    <a:pt x="3890812" y="545586"/>
                  </a:lnTo>
                  <a:lnTo>
                    <a:pt x="3944685" y="551198"/>
                  </a:lnTo>
                  <a:lnTo>
                    <a:pt x="3998746" y="556909"/>
                  </a:lnTo>
                  <a:lnTo>
                    <a:pt x="4052977" y="562708"/>
                  </a:lnTo>
                  <a:lnTo>
                    <a:pt x="4107361" y="568583"/>
                  </a:lnTo>
                  <a:lnTo>
                    <a:pt x="4161881" y="574525"/>
                  </a:lnTo>
                  <a:lnTo>
                    <a:pt x="4216520" y="580521"/>
                  </a:lnTo>
                  <a:lnTo>
                    <a:pt x="4271260" y="586562"/>
                  </a:lnTo>
                  <a:lnTo>
                    <a:pt x="4326084" y="592635"/>
                  </a:lnTo>
                  <a:lnTo>
                    <a:pt x="4380974" y="598730"/>
                  </a:lnTo>
                  <a:lnTo>
                    <a:pt x="4435914" y="604837"/>
                  </a:lnTo>
                  <a:lnTo>
                    <a:pt x="4490885" y="610944"/>
                  </a:lnTo>
                  <a:lnTo>
                    <a:pt x="4545872" y="617040"/>
                  </a:lnTo>
                  <a:lnTo>
                    <a:pt x="4600856" y="623114"/>
                  </a:lnTo>
                  <a:lnTo>
                    <a:pt x="4655820" y="629155"/>
                  </a:lnTo>
                  <a:lnTo>
                    <a:pt x="4710747" y="635153"/>
                  </a:lnTo>
                  <a:lnTo>
                    <a:pt x="4765620" y="641096"/>
                  </a:lnTo>
                  <a:lnTo>
                    <a:pt x="4820420" y="646974"/>
                  </a:lnTo>
                  <a:lnTo>
                    <a:pt x="4875132" y="652775"/>
                  </a:lnTo>
                  <a:lnTo>
                    <a:pt x="4929738" y="658488"/>
                  </a:lnTo>
                  <a:lnTo>
                    <a:pt x="4984220" y="664103"/>
                  </a:lnTo>
                  <a:lnTo>
                    <a:pt x="5038561" y="669608"/>
                  </a:lnTo>
                  <a:lnTo>
                    <a:pt x="5092744" y="674994"/>
                  </a:lnTo>
                  <a:lnTo>
                    <a:pt x="5146751" y="680247"/>
                  </a:lnTo>
                  <a:lnTo>
                    <a:pt x="5200566" y="685359"/>
                  </a:lnTo>
                  <a:lnTo>
                    <a:pt x="5254171" y="690317"/>
                  </a:lnTo>
                  <a:lnTo>
                    <a:pt x="5307548" y="695111"/>
                  </a:lnTo>
                  <a:lnTo>
                    <a:pt x="5360681" y="699730"/>
                  </a:lnTo>
                  <a:lnTo>
                    <a:pt x="5413551" y="704163"/>
                  </a:lnTo>
                  <a:lnTo>
                    <a:pt x="5466143" y="708398"/>
                  </a:lnTo>
                  <a:lnTo>
                    <a:pt x="5518438" y="712426"/>
                  </a:lnTo>
                  <a:lnTo>
                    <a:pt x="5570419" y="716234"/>
                  </a:lnTo>
                  <a:lnTo>
                    <a:pt x="5622069" y="719813"/>
                  </a:lnTo>
                  <a:lnTo>
                    <a:pt x="5673371" y="723150"/>
                  </a:lnTo>
                  <a:lnTo>
                    <a:pt x="5724307" y="726236"/>
                  </a:lnTo>
                  <a:lnTo>
                    <a:pt x="5774860" y="729059"/>
                  </a:lnTo>
                  <a:lnTo>
                    <a:pt x="5825012" y="731608"/>
                  </a:lnTo>
                  <a:lnTo>
                    <a:pt x="5874748" y="733872"/>
                  </a:lnTo>
                  <a:lnTo>
                    <a:pt x="5924048" y="735840"/>
                  </a:lnTo>
                  <a:lnTo>
                    <a:pt x="5972896" y="737502"/>
                  </a:lnTo>
                  <a:lnTo>
                    <a:pt x="6021275" y="738846"/>
                  </a:lnTo>
                  <a:lnTo>
                    <a:pt x="6069167" y="739862"/>
                  </a:lnTo>
                  <a:lnTo>
                    <a:pt x="6116555" y="740538"/>
                  </a:lnTo>
                  <a:lnTo>
                    <a:pt x="6163421" y="740863"/>
                  </a:lnTo>
                  <a:lnTo>
                    <a:pt x="6209749" y="740827"/>
                  </a:lnTo>
                  <a:lnTo>
                    <a:pt x="6255521" y="740419"/>
                  </a:lnTo>
                  <a:lnTo>
                    <a:pt x="6300720" y="739627"/>
                  </a:lnTo>
                  <a:lnTo>
                    <a:pt x="6345329" y="738441"/>
                  </a:lnTo>
                  <a:lnTo>
                    <a:pt x="6389329" y="736849"/>
                  </a:lnTo>
                  <a:lnTo>
                    <a:pt x="6432705" y="734841"/>
                  </a:lnTo>
                  <a:lnTo>
                    <a:pt x="6475438" y="732406"/>
                  </a:lnTo>
                  <a:lnTo>
                    <a:pt x="6517511" y="729533"/>
                  </a:lnTo>
                  <a:lnTo>
                    <a:pt x="6578430" y="724569"/>
                  </a:lnTo>
                  <a:lnTo>
                    <a:pt x="6639061" y="718756"/>
                  </a:lnTo>
                  <a:lnTo>
                    <a:pt x="6699392" y="712123"/>
                  </a:lnTo>
                  <a:lnTo>
                    <a:pt x="6759413" y="704701"/>
                  </a:lnTo>
                  <a:lnTo>
                    <a:pt x="6819113" y="696518"/>
                  </a:lnTo>
                  <a:lnTo>
                    <a:pt x="6878481" y="687604"/>
                  </a:lnTo>
                  <a:lnTo>
                    <a:pt x="6937506" y="677990"/>
                  </a:lnTo>
                  <a:lnTo>
                    <a:pt x="6996176" y="667705"/>
                  </a:lnTo>
                  <a:lnTo>
                    <a:pt x="7054482" y="656779"/>
                  </a:lnTo>
                  <a:lnTo>
                    <a:pt x="7112412" y="645242"/>
                  </a:lnTo>
                  <a:lnTo>
                    <a:pt x="7169955" y="633123"/>
                  </a:lnTo>
                  <a:lnTo>
                    <a:pt x="7227100" y="620451"/>
                  </a:lnTo>
                  <a:lnTo>
                    <a:pt x="7283837" y="607258"/>
                  </a:lnTo>
                  <a:lnTo>
                    <a:pt x="7340154" y="593573"/>
                  </a:lnTo>
                  <a:lnTo>
                    <a:pt x="7396041" y="579424"/>
                  </a:lnTo>
                  <a:lnTo>
                    <a:pt x="7451486" y="564843"/>
                  </a:lnTo>
                  <a:lnTo>
                    <a:pt x="7506479" y="549858"/>
                  </a:lnTo>
                  <a:lnTo>
                    <a:pt x="7561008" y="534501"/>
                  </a:lnTo>
                  <a:lnTo>
                    <a:pt x="7615064" y="518799"/>
                  </a:lnTo>
                  <a:lnTo>
                    <a:pt x="7668634" y="502784"/>
                  </a:lnTo>
                  <a:lnTo>
                    <a:pt x="7721708" y="486484"/>
                  </a:lnTo>
                  <a:lnTo>
                    <a:pt x="7774275" y="469930"/>
                  </a:lnTo>
                  <a:lnTo>
                    <a:pt x="7826323" y="453151"/>
                  </a:lnTo>
                  <a:lnTo>
                    <a:pt x="7877843" y="436178"/>
                  </a:lnTo>
                  <a:lnTo>
                    <a:pt x="7928824" y="419039"/>
                  </a:lnTo>
                  <a:lnTo>
                    <a:pt x="7979253" y="401765"/>
                  </a:lnTo>
                  <a:lnTo>
                    <a:pt x="8029121" y="384385"/>
                  </a:lnTo>
                  <a:lnTo>
                    <a:pt x="8078416" y="366929"/>
                  </a:lnTo>
                  <a:lnTo>
                    <a:pt x="8127127" y="349427"/>
                  </a:lnTo>
                  <a:lnTo>
                    <a:pt x="8175244" y="331908"/>
                  </a:lnTo>
                  <a:lnTo>
                    <a:pt x="8222756" y="314403"/>
                  </a:lnTo>
                  <a:lnTo>
                    <a:pt x="8269651" y="296941"/>
                  </a:lnTo>
                  <a:lnTo>
                    <a:pt x="8315919" y="279552"/>
                  </a:lnTo>
                  <a:lnTo>
                    <a:pt x="8361549" y="262265"/>
                  </a:lnTo>
                  <a:lnTo>
                    <a:pt x="8406530" y="245111"/>
                  </a:lnTo>
                  <a:lnTo>
                    <a:pt x="8450850" y="228119"/>
                  </a:lnTo>
                  <a:lnTo>
                    <a:pt x="8494500" y="211318"/>
                  </a:lnTo>
                  <a:lnTo>
                    <a:pt x="8537467" y="194739"/>
                  </a:lnTo>
                  <a:lnTo>
                    <a:pt x="8579742" y="178412"/>
                  </a:lnTo>
                  <a:lnTo>
                    <a:pt x="8621312" y="162365"/>
                  </a:lnTo>
                  <a:lnTo>
                    <a:pt x="8662169" y="146630"/>
                  </a:lnTo>
                  <a:lnTo>
                    <a:pt x="8702299" y="131235"/>
                  </a:lnTo>
                  <a:lnTo>
                    <a:pt x="8741693" y="116210"/>
                  </a:lnTo>
                  <a:lnTo>
                    <a:pt x="8780339" y="101585"/>
                  </a:lnTo>
                  <a:lnTo>
                    <a:pt x="8818227" y="87390"/>
                  </a:lnTo>
                  <a:lnTo>
                    <a:pt x="8855345" y="73655"/>
                  </a:lnTo>
                  <a:lnTo>
                    <a:pt x="8891683" y="60409"/>
                  </a:lnTo>
                  <a:lnTo>
                    <a:pt x="8961974" y="35504"/>
                  </a:lnTo>
                  <a:lnTo>
                    <a:pt x="9029013" y="12913"/>
                  </a:lnTo>
                  <a:lnTo>
                    <a:pt x="9061285" y="2560"/>
                  </a:lnTo>
                  <a:lnTo>
                    <a:pt x="9069593" y="0"/>
                  </a:lnTo>
                </a:path>
              </a:pathLst>
            </a:custGeom>
            <a:ln w="10774">
              <a:solidFill>
                <a:srgbClr val="87A34D"/>
              </a:solidFill>
            </a:ln>
          </p:spPr>
          <p:txBody>
            <a:bodyPr wrap="square" lIns="0" tIns="0" rIns="0" bIns="0" rtlCol="0"/>
            <a:lstStyle/>
            <a:p>
              <a:endParaRPr/>
            </a:p>
          </p:txBody>
        </p:sp>
        <p:sp>
          <p:nvSpPr>
            <p:cNvPr id="7" name="object 7"/>
            <p:cNvSpPr/>
            <p:nvPr/>
          </p:nvSpPr>
          <p:spPr>
            <a:xfrm>
              <a:off x="7" y="56967"/>
              <a:ext cx="9144000" cy="892810"/>
            </a:xfrm>
            <a:custGeom>
              <a:avLst/>
              <a:gdLst/>
              <a:ahLst/>
              <a:cxnLst/>
              <a:rect l="l" t="t" r="r" b="b"/>
              <a:pathLst>
                <a:path w="9144000" h="892810">
                  <a:moveTo>
                    <a:pt x="0" y="892460"/>
                  </a:moveTo>
                  <a:lnTo>
                    <a:pt x="52556" y="882917"/>
                  </a:lnTo>
                  <a:lnTo>
                    <a:pt x="110528" y="871362"/>
                  </a:lnTo>
                  <a:lnTo>
                    <a:pt x="173708" y="857976"/>
                  </a:lnTo>
                  <a:lnTo>
                    <a:pt x="241890" y="842936"/>
                  </a:lnTo>
                  <a:lnTo>
                    <a:pt x="314867" y="826421"/>
                  </a:lnTo>
                  <a:lnTo>
                    <a:pt x="353089" y="817666"/>
                  </a:lnTo>
                  <a:lnTo>
                    <a:pt x="392432" y="808610"/>
                  </a:lnTo>
                  <a:lnTo>
                    <a:pt x="432870" y="799274"/>
                  </a:lnTo>
                  <a:lnTo>
                    <a:pt x="474378" y="789682"/>
                  </a:lnTo>
                  <a:lnTo>
                    <a:pt x="516930" y="779854"/>
                  </a:lnTo>
                  <a:lnTo>
                    <a:pt x="560499" y="769814"/>
                  </a:lnTo>
                  <a:lnTo>
                    <a:pt x="605060" y="759585"/>
                  </a:lnTo>
                  <a:lnTo>
                    <a:pt x="650587" y="749187"/>
                  </a:lnTo>
                  <a:lnTo>
                    <a:pt x="697055" y="738644"/>
                  </a:lnTo>
                  <a:lnTo>
                    <a:pt x="744436" y="727978"/>
                  </a:lnTo>
                  <a:lnTo>
                    <a:pt x="792707" y="717211"/>
                  </a:lnTo>
                  <a:lnTo>
                    <a:pt x="841839" y="706366"/>
                  </a:lnTo>
                  <a:lnTo>
                    <a:pt x="891809" y="695464"/>
                  </a:lnTo>
                  <a:lnTo>
                    <a:pt x="942590" y="684529"/>
                  </a:lnTo>
                  <a:lnTo>
                    <a:pt x="994155" y="673582"/>
                  </a:lnTo>
                  <a:lnTo>
                    <a:pt x="1046480" y="662647"/>
                  </a:lnTo>
                  <a:lnTo>
                    <a:pt x="1099538" y="651744"/>
                  </a:lnTo>
                  <a:lnTo>
                    <a:pt x="1153304" y="640897"/>
                  </a:lnTo>
                  <a:lnTo>
                    <a:pt x="1207751" y="630128"/>
                  </a:lnTo>
                  <a:lnTo>
                    <a:pt x="1262854" y="619459"/>
                  </a:lnTo>
                  <a:lnTo>
                    <a:pt x="1318587" y="608913"/>
                  </a:lnTo>
                  <a:lnTo>
                    <a:pt x="1374924" y="598511"/>
                  </a:lnTo>
                  <a:lnTo>
                    <a:pt x="1431840" y="588277"/>
                  </a:lnTo>
                  <a:lnTo>
                    <a:pt x="1489308" y="578232"/>
                  </a:lnTo>
                  <a:lnTo>
                    <a:pt x="1547302" y="568399"/>
                  </a:lnTo>
                  <a:lnTo>
                    <a:pt x="1605797" y="558800"/>
                  </a:lnTo>
                  <a:lnTo>
                    <a:pt x="1664767" y="549457"/>
                  </a:lnTo>
                  <a:lnTo>
                    <a:pt x="1724185" y="540394"/>
                  </a:lnTo>
                  <a:lnTo>
                    <a:pt x="1784027" y="531631"/>
                  </a:lnTo>
                  <a:lnTo>
                    <a:pt x="1844266" y="523193"/>
                  </a:lnTo>
                  <a:lnTo>
                    <a:pt x="1904877" y="515099"/>
                  </a:lnTo>
                  <a:lnTo>
                    <a:pt x="1965833" y="507374"/>
                  </a:lnTo>
                  <a:lnTo>
                    <a:pt x="2027109" y="500040"/>
                  </a:lnTo>
                  <a:lnTo>
                    <a:pt x="2088678" y="493118"/>
                  </a:lnTo>
                  <a:lnTo>
                    <a:pt x="2150516" y="486631"/>
                  </a:lnTo>
                  <a:lnTo>
                    <a:pt x="2212596" y="480602"/>
                  </a:lnTo>
                  <a:lnTo>
                    <a:pt x="2274892" y="475053"/>
                  </a:lnTo>
                  <a:lnTo>
                    <a:pt x="2337378" y="470006"/>
                  </a:lnTo>
                  <a:lnTo>
                    <a:pt x="2400029" y="465483"/>
                  </a:lnTo>
                  <a:lnTo>
                    <a:pt x="2462819" y="461507"/>
                  </a:lnTo>
                  <a:lnTo>
                    <a:pt x="2525722" y="458099"/>
                  </a:lnTo>
                  <a:lnTo>
                    <a:pt x="2588711" y="455284"/>
                  </a:lnTo>
                  <a:lnTo>
                    <a:pt x="2630525" y="453792"/>
                  </a:lnTo>
                  <a:lnTo>
                    <a:pt x="2672984" y="452616"/>
                  </a:lnTo>
                  <a:lnTo>
                    <a:pt x="2716071" y="451750"/>
                  </a:lnTo>
                  <a:lnTo>
                    <a:pt x="2759769" y="451183"/>
                  </a:lnTo>
                  <a:lnTo>
                    <a:pt x="2804063" y="450907"/>
                  </a:lnTo>
                  <a:lnTo>
                    <a:pt x="2848935" y="450914"/>
                  </a:lnTo>
                  <a:lnTo>
                    <a:pt x="2894368" y="451195"/>
                  </a:lnTo>
                  <a:lnTo>
                    <a:pt x="2940346" y="451742"/>
                  </a:lnTo>
                  <a:lnTo>
                    <a:pt x="2986851" y="452545"/>
                  </a:lnTo>
                  <a:lnTo>
                    <a:pt x="3033868" y="453595"/>
                  </a:lnTo>
                  <a:lnTo>
                    <a:pt x="3081379" y="454886"/>
                  </a:lnTo>
                  <a:lnTo>
                    <a:pt x="3129368" y="456407"/>
                  </a:lnTo>
                  <a:lnTo>
                    <a:pt x="3177817" y="458150"/>
                  </a:lnTo>
                  <a:lnTo>
                    <a:pt x="3226710" y="460106"/>
                  </a:lnTo>
                  <a:lnTo>
                    <a:pt x="3276031" y="462267"/>
                  </a:lnTo>
                  <a:lnTo>
                    <a:pt x="3325763" y="464625"/>
                  </a:lnTo>
                  <a:lnTo>
                    <a:pt x="3375888" y="467170"/>
                  </a:lnTo>
                  <a:lnTo>
                    <a:pt x="3426390" y="469894"/>
                  </a:lnTo>
                  <a:lnTo>
                    <a:pt x="3477253" y="472788"/>
                  </a:lnTo>
                  <a:lnTo>
                    <a:pt x="3528459" y="475843"/>
                  </a:lnTo>
                  <a:lnTo>
                    <a:pt x="3579992" y="479052"/>
                  </a:lnTo>
                  <a:lnTo>
                    <a:pt x="3631835" y="482405"/>
                  </a:lnTo>
                  <a:lnTo>
                    <a:pt x="3683971" y="485894"/>
                  </a:lnTo>
                  <a:lnTo>
                    <a:pt x="3736383" y="489509"/>
                  </a:lnTo>
                  <a:lnTo>
                    <a:pt x="3789056" y="493243"/>
                  </a:lnTo>
                  <a:lnTo>
                    <a:pt x="3841971" y="497087"/>
                  </a:lnTo>
                  <a:lnTo>
                    <a:pt x="3895113" y="501032"/>
                  </a:lnTo>
                  <a:lnTo>
                    <a:pt x="3948464" y="505069"/>
                  </a:lnTo>
                  <a:lnTo>
                    <a:pt x="4002008" y="509191"/>
                  </a:lnTo>
                  <a:lnTo>
                    <a:pt x="4055728" y="513387"/>
                  </a:lnTo>
                  <a:lnTo>
                    <a:pt x="4109607" y="517650"/>
                  </a:lnTo>
                  <a:lnTo>
                    <a:pt x="4163628" y="521971"/>
                  </a:lnTo>
                  <a:lnTo>
                    <a:pt x="4217775" y="526341"/>
                  </a:lnTo>
                  <a:lnTo>
                    <a:pt x="4272031" y="530752"/>
                  </a:lnTo>
                  <a:lnTo>
                    <a:pt x="4326380" y="535194"/>
                  </a:lnTo>
                  <a:lnTo>
                    <a:pt x="4380804" y="539660"/>
                  </a:lnTo>
                  <a:lnTo>
                    <a:pt x="4435286" y="544141"/>
                  </a:lnTo>
                  <a:lnTo>
                    <a:pt x="4489810" y="548628"/>
                  </a:lnTo>
                  <a:lnTo>
                    <a:pt x="4544360" y="553112"/>
                  </a:lnTo>
                  <a:lnTo>
                    <a:pt x="4598918" y="557585"/>
                  </a:lnTo>
                  <a:lnTo>
                    <a:pt x="4653467" y="562038"/>
                  </a:lnTo>
                  <a:lnTo>
                    <a:pt x="4707992" y="566463"/>
                  </a:lnTo>
                  <a:lnTo>
                    <a:pt x="4762474" y="570850"/>
                  </a:lnTo>
                  <a:lnTo>
                    <a:pt x="4816898" y="575192"/>
                  </a:lnTo>
                  <a:lnTo>
                    <a:pt x="4871247" y="579479"/>
                  </a:lnTo>
                  <a:lnTo>
                    <a:pt x="4925503" y="583704"/>
                  </a:lnTo>
                  <a:lnTo>
                    <a:pt x="4979651" y="587856"/>
                  </a:lnTo>
                  <a:lnTo>
                    <a:pt x="5033673" y="591928"/>
                  </a:lnTo>
                  <a:lnTo>
                    <a:pt x="5087552" y="595911"/>
                  </a:lnTo>
                  <a:lnTo>
                    <a:pt x="5141272" y="599797"/>
                  </a:lnTo>
                  <a:lnTo>
                    <a:pt x="5194817" y="603576"/>
                  </a:lnTo>
                  <a:lnTo>
                    <a:pt x="5248168" y="607240"/>
                  </a:lnTo>
                  <a:lnTo>
                    <a:pt x="5301311" y="610781"/>
                  </a:lnTo>
                  <a:lnTo>
                    <a:pt x="5354227" y="614190"/>
                  </a:lnTo>
                  <a:lnTo>
                    <a:pt x="5406900" y="617458"/>
                  </a:lnTo>
                  <a:lnTo>
                    <a:pt x="5459313" y="620576"/>
                  </a:lnTo>
                  <a:lnTo>
                    <a:pt x="5511450" y="623536"/>
                  </a:lnTo>
                  <a:lnTo>
                    <a:pt x="5563294" y="626329"/>
                  </a:lnTo>
                  <a:lnTo>
                    <a:pt x="5614828" y="628947"/>
                  </a:lnTo>
                  <a:lnTo>
                    <a:pt x="5666035" y="631381"/>
                  </a:lnTo>
                  <a:lnTo>
                    <a:pt x="5716898" y="633623"/>
                  </a:lnTo>
                  <a:lnTo>
                    <a:pt x="5767402" y="635662"/>
                  </a:lnTo>
                  <a:lnTo>
                    <a:pt x="5817528" y="637492"/>
                  </a:lnTo>
                  <a:lnTo>
                    <a:pt x="5867261" y="639104"/>
                  </a:lnTo>
                  <a:lnTo>
                    <a:pt x="5916583" y="640488"/>
                  </a:lnTo>
                  <a:lnTo>
                    <a:pt x="5965477" y="641636"/>
                  </a:lnTo>
                  <a:lnTo>
                    <a:pt x="6013928" y="642540"/>
                  </a:lnTo>
                  <a:lnTo>
                    <a:pt x="6061918" y="643190"/>
                  </a:lnTo>
                  <a:lnTo>
                    <a:pt x="6109431" y="643579"/>
                  </a:lnTo>
                  <a:lnTo>
                    <a:pt x="6156449" y="643697"/>
                  </a:lnTo>
                  <a:lnTo>
                    <a:pt x="6202956" y="643537"/>
                  </a:lnTo>
                  <a:lnTo>
                    <a:pt x="6248935" y="643088"/>
                  </a:lnTo>
                  <a:lnTo>
                    <a:pt x="6294370" y="642343"/>
                  </a:lnTo>
                  <a:lnTo>
                    <a:pt x="6339243" y="641293"/>
                  </a:lnTo>
                  <a:lnTo>
                    <a:pt x="6383538" y="639930"/>
                  </a:lnTo>
                  <a:lnTo>
                    <a:pt x="6427239" y="638244"/>
                  </a:lnTo>
                  <a:lnTo>
                    <a:pt x="6470328" y="636227"/>
                  </a:lnTo>
                  <a:lnTo>
                    <a:pt x="6512788" y="633871"/>
                  </a:lnTo>
                  <a:lnTo>
                    <a:pt x="6554603" y="631166"/>
                  </a:lnTo>
                  <a:lnTo>
                    <a:pt x="6616296" y="626504"/>
                  </a:lnTo>
                  <a:lnTo>
                    <a:pt x="6677690" y="621124"/>
                  </a:lnTo>
                  <a:lnTo>
                    <a:pt x="6738773" y="615052"/>
                  </a:lnTo>
                  <a:lnTo>
                    <a:pt x="6799535" y="608315"/>
                  </a:lnTo>
                  <a:lnTo>
                    <a:pt x="6859963" y="600938"/>
                  </a:lnTo>
                  <a:lnTo>
                    <a:pt x="6920047" y="592947"/>
                  </a:lnTo>
                  <a:lnTo>
                    <a:pt x="6979774" y="584367"/>
                  </a:lnTo>
                  <a:lnTo>
                    <a:pt x="7039134" y="575224"/>
                  </a:lnTo>
                  <a:lnTo>
                    <a:pt x="7098114" y="565545"/>
                  </a:lnTo>
                  <a:lnTo>
                    <a:pt x="7156704" y="555355"/>
                  </a:lnTo>
                  <a:lnTo>
                    <a:pt x="7214891" y="544680"/>
                  </a:lnTo>
                  <a:lnTo>
                    <a:pt x="7272666" y="533545"/>
                  </a:lnTo>
                  <a:lnTo>
                    <a:pt x="7330014" y="521977"/>
                  </a:lnTo>
                  <a:lnTo>
                    <a:pt x="7386927" y="510001"/>
                  </a:lnTo>
                  <a:lnTo>
                    <a:pt x="7443391" y="497643"/>
                  </a:lnTo>
                  <a:lnTo>
                    <a:pt x="7499396" y="484929"/>
                  </a:lnTo>
                  <a:lnTo>
                    <a:pt x="7554930" y="471885"/>
                  </a:lnTo>
                  <a:lnTo>
                    <a:pt x="7609981" y="458536"/>
                  </a:lnTo>
                  <a:lnTo>
                    <a:pt x="7664538" y="444909"/>
                  </a:lnTo>
                  <a:lnTo>
                    <a:pt x="7718590" y="431028"/>
                  </a:lnTo>
                  <a:lnTo>
                    <a:pt x="7772125" y="416921"/>
                  </a:lnTo>
                  <a:lnTo>
                    <a:pt x="7825131" y="402612"/>
                  </a:lnTo>
                  <a:lnTo>
                    <a:pt x="7877598" y="388128"/>
                  </a:lnTo>
                  <a:lnTo>
                    <a:pt x="7929513" y="373494"/>
                  </a:lnTo>
                  <a:lnTo>
                    <a:pt x="7980865" y="358736"/>
                  </a:lnTo>
                  <a:lnTo>
                    <a:pt x="8031643" y="343880"/>
                  </a:lnTo>
                  <a:lnTo>
                    <a:pt x="8081835" y="328952"/>
                  </a:lnTo>
                  <a:lnTo>
                    <a:pt x="8131430" y="313977"/>
                  </a:lnTo>
                  <a:lnTo>
                    <a:pt x="8180416" y="298982"/>
                  </a:lnTo>
                  <a:lnTo>
                    <a:pt x="8228782" y="283992"/>
                  </a:lnTo>
                  <a:lnTo>
                    <a:pt x="8276516" y="269033"/>
                  </a:lnTo>
                  <a:lnTo>
                    <a:pt x="8323607" y="254131"/>
                  </a:lnTo>
                  <a:lnTo>
                    <a:pt x="8370043" y="239311"/>
                  </a:lnTo>
                  <a:lnTo>
                    <a:pt x="8415813" y="224600"/>
                  </a:lnTo>
                  <a:lnTo>
                    <a:pt x="8460905" y="210022"/>
                  </a:lnTo>
                  <a:lnTo>
                    <a:pt x="8505308" y="195605"/>
                  </a:lnTo>
                  <a:lnTo>
                    <a:pt x="8549010" y="181374"/>
                  </a:lnTo>
                  <a:lnTo>
                    <a:pt x="8592001" y="167354"/>
                  </a:lnTo>
                  <a:lnTo>
                    <a:pt x="8634268" y="153572"/>
                  </a:lnTo>
                  <a:lnTo>
                    <a:pt x="8675799" y="140053"/>
                  </a:lnTo>
                  <a:lnTo>
                    <a:pt x="8716585" y="126823"/>
                  </a:lnTo>
                  <a:lnTo>
                    <a:pt x="8756612" y="113907"/>
                  </a:lnTo>
                  <a:lnTo>
                    <a:pt x="8795869" y="101333"/>
                  </a:lnTo>
                  <a:lnTo>
                    <a:pt x="8834346" y="89125"/>
                  </a:lnTo>
                  <a:lnTo>
                    <a:pt x="8872030" y="77309"/>
                  </a:lnTo>
                  <a:lnTo>
                    <a:pt x="8908911" y="65911"/>
                  </a:lnTo>
                  <a:lnTo>
                    <a:pt x="8980214" y="44473"/>
                  </a:lnTo>
                  <a:lnTo>
                    <a:pt x="9048163" y="25016"/>
                  </a:lnTo>
                  <a:lnTo>
                    <a:pt x="9112667" y="7748"/>
                  </a:lnTo>
                  <a:lnTo>
                    <a:pt x="9143598" y="0"/>
                  </a:lnTo>
                </a:path>
              </a:pathLst>
            </a:custGeom>
            <a:ln w="9524">
              <a:solidFill>
                <a:srgbClr val="8064A1"/>
              </a:solidFill>
            </a:ln>
          </p:spPr>
          <p:txBody>
            <a:bodyPr wrap="square" lIns="0" tIns="0" rIns="0" bIns="0" rtlCol="0"/>
            <a:lstStyle/>
            <a:p>
              <a:endParaRPr/>
            </a:p>
          </p:txBody>
        </p:sp>
      </p:grpSp>
      <p:sp>
        <p:nvSpPr>
          <p:cNvPr id="8" name="object 8"/>
          <p:cNvSpPr txBox="1">
            <a:spLocks noGrp="1"/>
          </p:cNvSpPr>
          <p:nvPr>
            <p:ph type="title"/>
          </p:nvPr>
        </p:nvSpPr>
        <p:spPr>
          <a:xfrm>
            <a:off x="444499" y="1046985"/>
            <a:ext cx="7485380" cy="787400"/>
          </a:xfrm>
          <a:prstGeom prst="rect">
            <a:avLst/>
          </a:prstGeom>
        </p:spPr>
        <p:txBody>
          <a:bodyPr vert="horz" wrap="square" lIns="0" tIns="12700" rIns="0" bIns="0" rtlCol="0">
            <a:spAutoFit/>
          </a:bodyPr>
          <a:lstStyle/>
          <a:p>
            <a:pPr marL="12700">
              <a:lnSpc>
                <a:spcPct val="100000"/>
              </a:lnSpc>
              <a:spcBef>
                <a:spcPts val="100"/>
              </a:spcBef>
            </a:pPr>
            <a:r>
              <a:rPr sz="5000" b="0" spc="-10" dirty="0">
                <a:latin typeface="Arial"/>
                <a:cs typeface="Arial"/>
              </a:rPr>
              <a:t>Açık Piyasa İşlem</a:t>
            </a:r>
            <a:r>
              <a:rPr sz="5000" b="0" spc="-95" dirty="0">
                <a:latin typeface="Arial"/>
                <a:cs typeface="Arial"/>
              </a:rPr>
              <a:t> </a:t>
            </a:r>
            <a:r>
              <a:rPr sz="5000" b="0" spc="-5" dirty="0">
                <a:latin typeface="Arial"/>
                <a:cs typeface="Arial"/>
              </a:rPr>
              <a:t>Çeşitleri</a:t>
            </a:r>
            <a:endParaRPr sz="5000">
              <a:latin typeface="Arial"/>
              <a:cs typeface="Arial"/>
            </a:endParaRPr>
          </a:p>
        </p:txBody>
      </p:sp>
      <p:sp>
        <p:nvSpPr>
          <p:cNvPr id="9" name="object 9"/>
          <p:cNvSpPr txBox="1"/>
          <p:nvPr/>
        </p:nvSpPr>
        <p:spPr>
          <a:xfrm>
            <a:off x="152401" y="1858818"/>
            <a:ext cx="8460566" cy="3985899"/>
          </a:xfrm>
          <a:prstGeom prst="rect">
            <a:avLst/>
          </a:prstGeom>
        </p:spPr>
        <p:txBody>
          <a:bodyPr vert="horz" wrap="square" lIns="0" tIns="99060" rIns="0" bIns="0" rtlCol="0">
            <a:spAutoFit/>
          </a:bodyPr>
          <a:lstStyle/>
          <a:p>
            <a:pPr marL="397510" indent="-385445">
              <a:lnSpc>
                <a:spcPct val="100000"/>
              </a:lnSpc>
              <a:spcBef>
                <a:spcPts val="780"/>
              </a:spcBef>
              <a:buClr>
                <a:srgbClr val="9ABA59"/>
              </a:buClr>
              <a:buSzPct val="95161"/>
              <a:buFont typeface="Noto Sans Symbols"/>
              <a:buChar char="●"/>
              <a:tabLst>
                <a:tab pos="398145" algn="l"/>
              </a:tabLst>
            </a:pPr>
            <a:r>
              <a:rPr sz="3100" b="1" spc="-5" dirty="0">
                <a:latin typeface="Arial"/>
                <a:cs typeface="Arial"/>
              </a:rPr>
              <a:t>Repo</a:t>
            </a:r>
            <a:endParaRPr sz="3100" dirty="0">
              <a:latin typeface="Arial"/>
              <a:cs typeface="Arial"/>
            </a:endParaRPr>
          </a:p>
          <a:p>
            <a:pPr marL="397510" marR="5080" indent="-367665" algn="just">
              <a:lnSpc>
                <a:spcPct val="101000"/>
              </a:lnSpc>
              <a:spcBef>
                <a:spcPts val="535"/>
              </a:spcBef>
              <a:buClr>
                <a:srgbClr val="9ABA59"/>
              </a:buClr>
              <a:buSzPct val="94230"/>
              <a:buFont typeface="Noto Sans Symbols"/>
              <a:buChar char="⚫"/>
              <a:tabLst>
                <a:tab pos="398145" algn="l"/>
              </a:tabLst>
            </a:pPr>
            <a:r>
              <a:rPr sz="2600" spc="-5" dirty="0">
                <a:latin typeface="Arial"/>
                <a:cs typeface="Arial"/>
              </a:rPr>
              <a:t>Repo işlemleri, genellikle piyasada geçici likidite  </a:t>
            </a:r>
            <a:r>
              <a:rPr sz="2600" dirty="0">
                <a:latin typeface="Arial"/>
                <a:cs typeface="Arial"/>
              </a:rPr>
              <a:t>sıkışıklığı yaşandığı zaman, </a:t>
            </a:r>
            <a:r>
              <a:rPr sz="2600" spc="-5" dirty="0">
                <a:latin typeface="Arial"/>
                <a:cs typeface="Arial"/>
              </a:rPr>
              <a:t>bankacılık </a:t>
            </a:r>
            <a:r>
              <a:rPr sz="2600" dirty="0">
                <a:latin typeface="Arial"/>
                <a:cs typeface="Arial"/>
              </a:rPr>
              <a:t>sistemi  </a:t>
            </a:r>
            <a:r>
              <a:rPr sz="2600" spc="-5" dirty="0">
                <a:latin typeface="Arial"/>
                <a:cs typeface="Arial"/>
              </a:rPr>
              <a:t>likiditesinin </a:t>
            </a:r>
            <a:r>
              <a:rPr sz="2600" dirty="0">
                <a:latin typeface="Arial"/>
                <a:cs typeface="Arial"/>
              </a:rPr>
              <a:t>kısıtlı </a:t>
            </a:r>
            <a:r>
              <a:rPr sz="2600" spc="-5" dirty="0">
                <a:latin typeface="Arial"/>
                <a:cs typeface="Arial"/>
              </a:rPr>
              <a:t>bir </a:t>
            </a:r>
            <a:r>
              <a:rPr sz="2600" dirty="0">
                <a:latin typeface="Arial"/>
                <a:cs typeface="Arial"/>
              </a:rPr>
              <a:t>süre </a:t>
            </a:r>
            <a:r>
              <a:rPr sz="2600" spc="-5" dirty="0">
                <a:latin typeface="Arial"/>
                <a:cs typeface="Arial"/>
              </a:rPr>
              <a:t>için artırılması amacıyla  </a:t>
            </a:r>
            <a:r>
              <a:rPr sz="2600" dirty="0">
                <a:latin typeface="Arial"/>
                <a:cs typeface="Arial"/>
              </a:rPr>
              <a:t>yapılır.</a:t>
            </a:r>
          </a:p>
          <a:p>
            <a:pPr marL="397510" indent="-367665" algn="just">
              <a:lnSpc>
                <a:spcPct val="100000"/>
              </a:lnSpc>
              <a:spcBef>
                <a:spcPts val="550"/>
              </a:spcBef>
              <a:buClr>
                <a:srgbClr val="9ABA59"/>
              </a:buClr>
              <a:buSzPct val="94230"/>
              <a:buFont typeface="Noto Sans Symbols"/>
              <a:buChar char="⚫"/>
              <a:tabLst>
                <a:tab pos="398145" algn="l"/>
              </a:tabLst>
            </a:pPr>
            <a:r>
              <a:rPr sz="2600" spc="-5" dirty="0">
                <a:latin typeface="Arial"/>
                <a:cs typeface="Arial"/>
              </a:rPr>
              <a:t>Bu</a:t>
            </a:r>
            <a:r>
              <a:rPr sz="2600" spc="-110" dirty="0">
                <a:latin typeface="Arial"/>
                <a:cs typeface="Arial"/>
              </a:rPr>
              <a:t> </a:t>
            </a:r>
            <a:r>
              <a:rPr sz="2600" dirty="0">
                <a:latin typeface="Arial"/>
                <a:cs typeface="Arial"/>
              </a:rPr>
              <a:t>çerçevede</a:t>
            </a:r>
          </a:p>
          <a:p>
            <a:pPr marL="397510" marR="9525" indent="-367665" algn="just">
              <a:lnSpc>
                <a:spcPct val="101000"/>
              </a:lnSpc>
              <a:spcBef>
                <a:spcPts val="525"/>
              </a:spcBef>
              <a:buClr>
                <a:srgbClr val="9ABA59"/>
              </a:buClr>
              <a:buSzPct val="94230"/>
              <a:buFont typeface="Noto Sans Symbols"/>
              <a:buChar char="⚫"/>
              <a:tabLst>
                <a:tab pos="398145" algn="l"/>
              </a:tabLst>
            </a:pPr>
            <a:r>
              <a:rPr sz="2600" dirty="0">
                <a:latin typeface="Arial"/>
                <a:cs typeface="Arial"/>
              </a:rPr>
              <a:t>Merkez </a:t>
            </a:r>
            <a:r>
              <a:rPr sz="2600" spc="-10" dirty="0">
                <a:latin typeface="Arial"/>
                <a:cs typeface="Arial"/>
              </a:rPr>
              <a:t>Bankası; </a:t>
            </a:r>
            <a:r>
              <a:rPr sz="2600" spc="-5" dirty="0">
                <a:latin typeface="Arial"/>
                <a:cs typeface="Arial"/>
              </a:rPr>
              <a:t>açık piyasa işlemleri </a:t>
            </a:r>
            <a:r>
              <a:rPr sz="2600" dirty="0">
                <a:latin typeface="Arial"/>
                <a:cs typeface="Arial"/>
              </a:rPr>
              <a:t>yapmaya  yetkili kuruluşlardan, </a:t>
            </a:r>
            <a:r>
              <a:rPr sz="2600" spc="-5" dirty="0">
                <a:latin typeface="Arial"/>
                <a:cs typeface="Arial"/>
              </a:rPr>
              <a:t>ileri bir tarihte geri </a:t>
            </a:r>
            <a:r>
              <a:rPr sz="2600" dirty="0">
                <a:latin typeface="Arial"/>
                <a:cs typeface="Arial"/>
              </a:rPr>
              <a:t>satmak  </a:t>
            </a:r>
            <a:r>
              <a:rPr sz="2600" spc="-5" dirty="0">
                <a:latin typeface="Arial"/>
                <a:cs typeface="Arial"/>
              </a:rPr>
              <a:t>taahhüdüyle </a:t>
            </a:r>
            <a:r>
              <a:rPr sz="2600" dirty="0">
                <a:latin typeface="Arial"/>
                <a:cs typeface="Arial"/>
              </a:rPr>
              <a:t>kıymet </a:t>
            </a:r>
            <a:r>
              <a:rPr sz="2600" spc="-5" dirty="0">
                <a:latin typeface="Arial"/>
                <a:cs typeface="Arial"/>
              </a:rPr>
              <a:t>alır. Bu</a:t>
            </a:r>
            <a:r>
              <a:rPr sz="2600" spc="-35" dirty="0">
                <a:latin typeface="Arial"/>
                <a:cs typeface="Arial"/>
              </a:rPr>
              <a:t> </a:t>
            </a:r>
            <a:r>
              <a:rPr sz="2600" dirty="0">
                <a:latin typeface="Arial"/>
                <a:cs typeface="Arial"/>
              </a:rPr>
              <a:t>süreçte: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5387" y="0"/>
            <a:ext cx="9154160" cy="6863715"/>
            <a:chOff x="-5387" y="0"/>
            <a:chExt cx="9154160" cy="6863715"/>
          </a:xfrm>
        </p:grpSpPr>
        <p:sp>
          <p:nvSpPr>
            <p:cNvPr id="3" name="object 3"/>
            <p:cNvSpPr/>
            <p:nvPr/>
          </p:nvSpPr>
          <p:spPr>
            <a:xfrm>
              <a:off x="0" y="0"/>
              <a:ext cx="9143981" cy="6857986"/>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0" y="0"/>
              <a:ext cx="9143981" cy="1027430"/>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4400075" y="0"/>
              <a:ext cx="4743905" cy="600066"/>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0" y="0"/>
              <a:ext cx="9069705" cy="1015365"/>
            </a:xfrm>
            <a:custGeom>
              <a:avLst/>
              <a:gdLst/>
              <a:ahLst/>
              <a:cxnLst/>
              <a:rect l="l" t="t" r="r" b="b"/>
              <a:pathLst>
                <a:path w="9069705" h="1015365">
                  <a:moveTo>
                    <a:pt x="0" y="1015119"/>
                  </a:moveTo>
                  <a:lnTo>
                    <a:pt x="53491" y="995677"/>
                  </a:lnTo>
                  <a:lnTo>
                    <a:pt x="112891" y="974489"/>
                  </a:lnTo>
                  <a:lnTo>
                    <a:pt x="177134" y="952049"/>
                  </a:lnTo>
                  <a:lnTo>
                    <a:pt x="246045" y="928521"/>
                  </a:lnTo>
                  <a:lnTo>
                    <a:pt x="282198" y="916400"/>
                  </a:lnTo>
                  <a:lnTo>
                    <a:pt x="319453" y="904070"/>
                  </a:lnTo>
                  <a:lnTo>
                    <a:pt x="357789" y="891551"/>
                  </a:lnTo>
                  <a:lnTo>
                    <a:pt x="397183" y="878863"/>
                  </a:lnTo>
                  <a:lnTo>
                    <a:pt x="437615" y="866027"/>
                  </a:lnTo>
                  <a:lnTo>
                    <a:pt x="479063" y="853064"/>
                  </a:lnTo>
                  <a:lnTo>
                    <a:pt x="521505" y="839995"/>
                  </a:lnTo>
                  <a:lnTo>
                    <a:pt x="564919" y="826840"/>
                  </a:lnTo>
                  <a:lnTo>
                    <a:pt x="609284" y="813619"/>
                  </a:lnTo>
                  <a:lnTo>
                    <a:pt x="654578" y="800355"/>
                  </a:lnTo>
                  <a:lnTo>
                    <a:pt x="700780" y="787066"/>
                  </a:lnTo>
                  <a:lnTo>
                    <a:pt x="747867" y="773774"/>
                  </a:lnTo>
                  <a:lnTo>
                    <a:pt x="795819" y="760500"/>
                  </a:lnTo>
                  <a:lnTo>
                    <a:pt x="844613" y="747265"/>
                  </a:lnTo>
                  <a:lnTo>
                    <a:pt x="894227" y="734088"/>
                  </a:lnTo>
                  <a:lnTo>
                    <a:pt x="944641" y="720991"/>
                  </a:lnTo>
                  <a:lnTo>
                    <a:pt x="995833" y="707994"/>
                  </a:lnTo>
                  <a:lnTo>
                    <a:pt x="1047780" y="695118"/>
                  </a:lnTo>
                  <a:lnTo>
                    <a:pt x="1100461" y="682384"/>
                  </a:lnTo>
                  <a:lnTo>
                    <a:pt x="1153855" y="669813"/>
                  </a:lnTo>
                  <a:lnTo>
                    <a:pt x="1207940" y="657424"/>
                  </a:lnTo>
                  <a:lnTo>
                    <a:pt x="1262694" y="645239"/>
                  </a:lnTo>
                  <a:lnTo>
                    <a:pt x="1318096" y="633279"/>
                  </a:lnTo>
                  <a:lnTo>
                    <a:pt x="1374123" y="621563"/>
                  </a:lnTo>
                  <a:lnTo>
                    <a:pt x="1430755" y="610114"/>
                  </a:lnTo>
                  <a:lnTo>
                    <a:pt x="1487970" y="598950"/>
                  </a:lnTo>
                  <a:lnTo>
                    <a:pt x="1545745" y="588094"/>
                  </a:lnTo>
                  <a:lnTo>
                    <a:pt x="1604060" y="577566"/>
                  </a:lnTo>
                  <a:lnTo>
                    <a:pt x="1662892" y="567387"/>
                  </a:lnTo>
                  <a:lnTo>
                    <a:pt x="1722220" y="557576"/>
                  </a:lnTo>
                  <a:lnTo>
                    <a:pt x="1782023" y="548155"/>
                  </a:lnTo>
                  <a:lnTo>
                    <a:pt x="1842278" y="539145"/>
                  </a:lnTo>
                  <a:lnTo>
                    <a:pt x="1902964" y="530567"/>
                  </a:lnTo>
                  <a:lnTo>
                    <a:pt x="1964060" y="522440"/>
                  </a:lnTo>
                  <a:lnTo>
                    <a:pt x="2025544" y="514785"/>
                  </a:lnTo>
                  <a:lnTo>
                    <a:pt x="2087393" y="507624"/>
                  </a:lnTo>
                  <a:lnTo>
                    <a:pt x="2149587" y="500977"/>
                  </a:lnTo>
                  <a:lnTo>
                    <a:pt x="2212103" y="494865"/>
                  </a:lnTo>
                  <a:lnTo>
                    <a:pt x="2274921" y="489308"/>
                  </a:lnTo>
                  <a:lnTo>
                    <a:pt x="2338018" y="484327"/>
                  </a:lnTo>
                  <a:lnTo>
                    <a:pt x="2401373" y="479942"/>
                  </a:lnTo>
                  <a:lnTo>
                    <a:pt x="2464964" y="476175"/>
                  </a:lnTo>
                  <a:lnTo>
                    <a:pt x="2528769" y="473046"/>
                  </a:lnTo>
                  <a:lnTo>
                    <a:pt x="2570367" y="471443"/>
                  </a:lnTo>
                  <a:lnTo>
                    <a:pt x="2612636" y="470246"/>
                  </a:lnTo>
                  <a:lnTo>
                    <a:pt x="2655560" y="469443"/>
                  </a:lnTo>
                  <a:lnTo>
                    <a:pt x="2699121" y="469024"/>
                  </a:lnTo>
                  <a:lnTo>
                    <a:pt x="2743302" y="468978"/>
                  </a:lnTo>
                  <a:lnTo>
                    <a:pt x="2788086" y="469293"/>
                  </a:lnTo>
                  <a:lnTo>
                    <a:pt x="2833455" y="469960"/>
                  </a:lnTo>
                  <a:lnTo>
                    <a:pt x="2879392" y="470966"/>
                  </a:lnTo>
                  <a:lnTo>
                    <a:pt x="2925880" y="472301"/>
                  </a:lnTo>
                  <a:lnTo>
                    <a:pt x="2972902" y="473954"/>
                  </a:lnTo>
                  <a:lnTo>
                    <a:pt x="3020440" y="475914"/>
                  </a:lnTo>
                  <a:lnTo>
                    <a:pt x="3068476" y="478170"/>
                  </a:lnTo>
                  <a:lnTo>
                    <a:pt x="3116995" y="480711"/>
                  </a:lnTo>
                  <a:lnTo>
                    <a:pt x="3165978" y="483527"/>
                  </a:lnTo>
                  <a:lnTo>
                    <a:pt x="3215408" y="486605"/>
                  </a:lnTo>
                  <a:lnTo>
                    <a:pt x="3265267" y="489936"/>
                  </a:lnTo>
                  <a:lnTo>
                    <a:pt x="3315540" y="493508"/>
                  </a:lnTo>
                  <a:lnTo>
                    <a:pt x="3366207" y="497310"/>
                  </a:lnTo>
                  <a:lnTo>
                    <a:pt x="3417252" y="501331"/>
                  </a:lnTo>
                  <a:lnTo>
                    <a:pt x="3468658" y="505561"/>
                  </a:lnTo>
                  <a:lnTo>
                    <a:pt x="3520407" y="509988"/>
                  </a:lnTo>
                  <a:lnTo>
                    <a:pt x="3572483" y="514602"/>
                  </a:lnTo>
                  <a:lnTo>
                    <a:pt x="3624866" y="519391"/>
                  </a:lnTo>
                  <a:lnTo>
                    <a:pt x="3677542" y="524345"/>
                  </a:lnTo>
                  <a:lnTo>
                    <a:pt x="3730491" y="529453"/>
                  </a:lnTo>
                  <a:lnTo>
                    <a:pt x="3783698" y="534702"/>
                  </a:lnTo>
                  <a:lnTo>
                    <a:pt x="3837144" y="540084"/>
                  </a:lnTo>
                  <a:lnTo>
                    <a:pt x="3890812" y="545586"/>
                  </a:lnTo>
                  <a:lnTo>
                    <a:pt x="3944685" y="551198"/>
                  </a:lnTo>
                  <a:lnTo>
                    <a:pt x="3998746" y="556909"/>
                  </a:lnTo>
                  <a:lnTo>
                    <a:pt x="4052977" y="562708"/>
                  </a:lnTo>
                  <a:lnTo>
                    <a:pt x="4107361" y="568583"/>
                  </a:lnTo>
                  <a:lnTo>
                    <a:pt x="4161881" y="574525"/>
                  </a:lnTo>
                  <a:lnTo>
                    <a:pt x="4216520" y="580521"/>
                  </a:lnTo>
                  <a:lnTo>
                    <a:pt x="4271260" y="586562"/>
                  </a:lnTo>
                  <a:lnTo>
                    <a:pt x="4326084" y="592635"/>
                  </a:lnTo>
                  <a:lnTo>
                    <a:pt x="4380974" y="598730"/>
                  </a:lnTo>
                  <a:lnTo>
                    <a:pt x="4435914" y="604837"/>
                  </a:lnTo>
                  <a:lnTo>
                    <a:pt x="4490885" y="610944"/>
                  </a:lnTo>
                  <a:lnTo>
                    <a:pt x="4545872" y="617040"/>
                  </a:lnTo>
                  <a:lnTo>
                    <a:pt x="4600856" y="623114"/>
                  </a:lnTo>
                  <a:lnTo>
                    <a:pt x="4655820" y="629155"/>
                  </a:lnTo>
                  <a:lnTo>
                    <a:pt x="4710747" y="635153"/>
                  </a:lnTo>
                  <a:lnTo>
                    <a:pt x="4765620" y="641096"/>
                  </a:lnTo>
                  <a:lnTo>
                    <a:pt x="4820420" y="646974"/>
                  </a:lnTo>
                  <a:lnTo>
                    <a:pt x="4875132" y="652775"/>
                  </a:lnTo>
                  <a:lnTo>
                    <a:pt x="4929738" y="658488"/>
                  </a:lnTo>
                  <a:lnTo>
                    <a:pt x="4984220" y="664103"/>
                  </a:lnTo>
                  <a:lnTo>
                    <a:pt x="5038561" y="669608"/>
                  </a:lnTo>
                  <a:lnTo>
                    <a:pt x="5092744" y="674994"/>
                  </a:lnTo>
                  <a:lnTo>
                    <a:pt x="5146751" y="680247"/>
                  </a:lnTo>
                  <a:lnTo>
                    <a:pt x="5200566" y="685359"/>
                  </a:lnTo>
                  <a:lnTo>
                    <a:pt x="5254171" y="690317"/>
                  </a:lnTo>
                  <a:lnTo>
                    <a:pt x="5307548" y="695111"/>
                  </a:lnTo>
                  <a:lnTo>
                    <a:pt x="5360681" y="699730"/>
                  </a:lnTo>
                  <a:lnTo>
                    <a:pt x="5413551" y="704163"/>
                  </a:lnTo>
                  <a:lnTo>
                    <a:pt x="5466143" y="708398"/>
                  </a:lnTo>
                  <a:lnTo>
                    <a:pt x="5518438" y="712426"/>
                  </a:lnTo>
                  <a:lnTo>
                    <a:pt x="5570419" y="716234"/>
                  </a:lnTo>
                  <a:lnTo>
                    <a:pt x="5622069" y="719813"/>
                  </a:lnTo>
                  <a:lnTo>
                    <a:pt x="5673371" y="723150"/>
                  </a:lnTo>
                  <a:lnTo>
                    <a:pt x="5724307" y="726236"/>
                  </a:lnTo>
                  <a:lnTo>
                    <a:pt x="5774860" y="729059"/>
                  </a:lnTo>
                  <a:lnTo>
                    <a:pt x="5825012" y="731608"/>
                  </a:lnTo>
                  <a:lnTo>
                    <a:pt x="5874748" y="733872"/>
                  </a:lnTo>
                  <a:lnTo>
                    <a:pt x="5924048" y="735840"/>
                  </a:lnTo>
                  <a:lnTo>
                    <a:pt x="5972896" y="737502"/>
                  </a:lnTo>
                  <a:lnTo>
                    <a:pt x="6021275" y="738846"/>
                  </a:lnTo>
                  <a:lnTo>
                    <a:pt x="6069167" y="739862"/>
                  </a:lnTo>
                  <a:lnTo>
                    <a:pt x="6116555" y="740538"/>
                  </a:lnTo>
                  <a:lnTo>
                    <a:pt x="6163421" y="740863"/>
                  </a:lnTo>
                  <a:lnTo>
                    <a:pt x="6209749" y="740827"/>
                  </a:lnTo>
                  <a:lnTo>
                    <a:pt x="6255521" y="740419"/>
                  </a:lnTo>
                  <a:lnTo>
                    <a:pt x="6300720" y="739627"/>
                  </a:lnTo>
                  <a:lnTo>
                    <a:pt x="6345329" y="738441"/>
                  </a:lnTo>
                  <a:lnTo>
                    <a:pt x="6389329" y="736849"/>
                  </a:lnTo>
                  <a:lnTo>
                    <a:pt x="6432705" y="734841"/>
                  </a:lnTo>
                  <a:lnTo>
                    <a:pt x="6475438" y="732406"/>
                  </a:lnTo>
                  <a:lnTo>
                    <a:pt x="6517511" y="729533"/>
                  </a:lnTo>
                  <a:lnTo>
                    <a:pt x="6578430" y="724569"/>
                  </a:lnTo>
                  <a:lnTo>
                    <a:pt x="6639061" y="718756"/>
                  </a:lnTo>
                  <a:lnTo>
                    <a:pt x="6699392" y="712123"/>
                  </a:lnTo>
                  <a:lnTo>
                    <a:pt x="6759413" y="704701"/>
                  </a:lnTo>
                  <a:lnTo>
                    <a:pt x="6819113" y="696518"/>
                  </a:lnTo>
                  <a:lnTo>
                    <a:pt x="6878481" y="687604"/>
                  </a:lnTo>
                  <a:lnTo>
                    <a:pt x="6937506" y="677990"/>
                  </a:lnTo>
                  <a:lnTo>
                    <a:pt x="6996176" y="667705"/>
                  </a:lnTo>
                  <a:lnTo>
                    <a:pt x="7054482" y="656779"/>
                  </a:lnTo>
                  <a:lnTo>
                    <a:pt x="7112412" y="645242"/>
                  </a:lnTo>
                  <a:lnTo>
                    <a:pt x="7169955" y="633123"/>
                  </a:lnTo>
                  <a:lnTo>
                    <a:pt x="7227100" y="620451"/>
                  </a:lnTo>
                  <a:lnTo>
                    <a:pt x="7283837" y="607258"/>
                  </a:lnTo>
                  <a:lnTo>
                    <a:pt x="7340154" y="593573"/>
                  </a:lnTo>
                  <a:lnTo>
                    <a:pt x="7396041" y="579424"/>
                  </a:lnTo>
                  <a:lnTo>
                    <a:pt x="7451486" y="564843"/>
                  </a:lnTo>
                  <a:lnTo>
                    <a:pt x="7506479" y="549858"/>
                  </a:lnTo>
                  <a:lnTo>
                    <a:pt x="7561008" y="534501"/>
                  </a:lnTo>
                  <a:lnTo>
                    <a:pt x="7615064" y="518799"/>
                  </a:lnTo>
                  <a:lnTo>
                    <a:pt x="7668634" y="502784"/>
                  </a:lnTo>
                  <a:lnTo>
                    <a:pt x="7721708" y="486484"/>
                  </a:lnTo>
                  <a:lnTo>
                    <a:pt x="7774275" y="469930"/>
                  </a:lnTo>
                  <a:lnTo>
                    <a:pt x="7826323" y="453151"/>
                  </a:lnTo>
                  <a:lnTo>
                    <a:pt x="7877843" y="436178"/>
                  </a:lnTo>
                  <a:lnTo>
                    <a:pt x="7928824" y="419039"/>
                  </a:lnTo>
                  <a:lnTo>
                    <a:pt x="7979253" y="401765"/>
                  </a:lnTo>
                  <a:lnTo>
                    <a:pt x="8029121" y="384385"/>
                  </a:lnTo>
                  <a:lnTo>
                    <a:pt x="8078416" y="366929"/>
                  </a:lnTo>
                  <a:lnTo>
                    <a:pt x="8127127" y="349427"/>
                  </a:lnTo>
                  <a:lnTo>
                    <a:pt x="8175244" y="331908"/>
                  </a:lnTo>
                  <a:lnTo>
                    <a:pt x="8222756" y="314403"/>
                  </a:lnTo>
                  <a:lnTo>
                    <a:pt x="8269651" y="296941"/>
                  </a:lnTo>
                  <a:lnTo>
                    <a:pt x="8315919" y="279552"/>
                  </a:lnTo>
                  <a:lnTo>
                    <a:pt x="8361549" y="262265"/>
                  </a:lnTo>
                  <a:lnTo>
                    <a:pt x="8406530" y="245111"/>
                  </a:lnTo>
                  <a:lnTo>
                    <a:pt x="8450850" y="228119"/>
                  </a:lnTo>
                  <a:lnTo>
                    <a:pt x="8494500" y="211318"/>
                  </a:lnTo>
                  <a:lnTo>
                    <a:pt x="8537467" y="194739"/>
                  </a:lnTo>
                  <a:lnTo>
                    <a:pt x="8579742" y="178412"/>
                  </a:lnTo>
                  <a:lnTo>
                    <a:pt x="8621312" y="162365"/>
                  </a:lnTo>
                  <a:lnTo>
                    <a:pt x="8662169" y="146630"/>
                  </a:lnTo>
                  <a:lnTo>
                    <a:pt x="8702299" y="131235"/>
                  </a:lnTo>
                  <a:lnTo>
                    <a:pt x="8741693" y="116210"/>
                  </a:lnTo>
                  <a:lnTo>
                    <a:pt x="8780339" y="101585"/>
                  </a:lnTo>
                  <a:lnTo>
                    <a:pt x="8818227" y="87390"/>
                  </a:lnTo>
                  <a:lnTo>
                    <a:pt x="8855345" y="73655"/>
                  </a:lnTo>
                  <a:lnTo>
                    <a:pt x="8891683" y="60409"/>
                  </a:lnTo>
                  <a:lnTo>
                    <a:pt x="8961974" y="35504"/>
                  </a:lnTo>
                  <a:lnTo>
                    <a:pt x="9029013" y="12913"/>
                  </a:lnTo>
                  <a:lnTo>
                    <a:pt x="9061285" y="2560"/>
                  </a:lnTo>
                  <a:lnTo>
                    <a:pt x="9069593" y="0"/>
                  </a:lnTo>
                </a:path>
              </a:pathLst>
            </a:custGeom>
            <a:ln w="10774">
              <a:solidFill>
                <a:srgbClr val="87A34D"/>
              </a:solidFill>
            </a:ln>
          </p:spPr>
          <p:txBody>
            <a:bodyPr wrap="square" lIns="0" tIns="0" rIns="0" bIns="0" rtlCol="0"/>
            <a:lstStyle/>
            <a:p>
              <a:endParaRPr/>
            </a:p>
          </p:txBody>
        </p:sp>
        <p:sp>
          <p:nvSpPr>
            <p:cNvPr id="7" name="object 7"/>
            <p:cNvSpPr/>
            <p:nvPr/>
          </p:nvSpPr>
          <p:spPr>
            <a:xfrm>
              <a:off x="7" y="56967"/>
              <a:ext cx="9144000" cy="892810"/>
            </a:xfrm>
            <a:custGeom>
              <a:avLst/>
              <a:gdLst/>
              <a:ahLst/>
              <a:cxnLst/>
              <a:rect l="l" t="t" r="r" b="b"/>
              <a:pathLst>
                <a:path w="9144000" h="892810">
                  <a:moveTo>
                    <a:pt x="0" y="892460"/>
                  </a:moveTo>
                  <a:lnTo>
                    <a:pt x="52556" y="882917"/>
                  </a:lnTo>
                  <a:lnTo>
                    <a:pt x="110528" y="871362"/>
                  </a:lnTo>
                  <a:lnTo>
                    <a:pt x="173708" y="857976"/>
                  </a:lnTo>
                  <a:lnTo>
                    <a:pt x="241890" y="842936"/>
                  </a:lnTo>
                  <a:lnTo>
                    <a:pt x="314867" y="826421"/>
                  </a:lnTo>
                  <a:lnTo>
                    <a:pt x="353089" y="817666"/>
                  </a:lnTo>
                  <a:lnTo>
                    <a:pt x="392432" y="808610"/>
                  </a:lnTo>
                  <a:lnTo>
                    <a:pt x="432870" y="799274"/>
                  </a:lnTo>
                  <a:lnTo>
                    <a:pt x="474378" y="789682"/>
                  </a:lnTo>
                  <a:lnTo>
                    <a:pt x="516930" y="779854"/>
                  </a:lnTo>
                  <a:lnTo>
                    <a:pt x="560499" y="769814"/>
                  </a:lnTo>
                  <a:lnTo>
                    <a:pt x="605060" y="759585"/>
                  </a:lnTo>
                  <a:lnTo>
                    <a:pt x="650587" y="749187"/>
                  </a:lnTo>
                  <a:lnTo>
                    <a:pt x="697055" y="738644"/>
                  </a:lnTo>
                  <a:lnTo>
                    <a:pt x="744436" y="727978"/>
                  </a:lnTo>
                  <a:lnTo>
                    <a:pt x="792707" y="717211"/>
                  </a:lnTo>
                  <a:lnTo>
                    <a:pt x="841839" y="706366"/>
                  </a:lnTo>
                  <a:lnTo>
                    <a:pt x="891809" y="695464"/>
                  </a:lnTo>
                  <a:lnTo>
                    <a:pt x="942590" y="684529"/>
                  </a:lnTo>
                  <a:lnTo>
                    <a:pt x="994155" y="673582"/>
                  </a:lnTo>
                  <a:lnTo>
                    <a:pt x="1046480" y="662647"/>
                  </a:lnTo>
                  <a:lnTo>
                    <a:pt x="1099538" y="651744"/>
                  </a:lnTo>
                  <a:lnTo>
                    <a:pt x="1153304" y="640897"/>
                  </a:lnTo>
                  <a:lnTo>
                    <a:pt x="1207751" y="630128"/>
                  </a:lnTo>
                  <a:lnTo>
                    <a:pt x="1262854" y="619459"/>
                  </a:lnTo>
                  <a:lnTo>
                    <a:pt x="1318587" y="608913"/>
                  </a:lnTo>
                  <a:lnTo>
                    <a:pt x="1374924" y="598511"/>
                  </a:lnTo>
                  <a:lnTo>
                    <a:pt x="1431840" y="588277"/>
                  </a:lnTo>
                  <a:lnTo>
                    <a:pt x="1489308" y="578232"/>
                  </a:lnTo>
                  <a:lnTo>
                    <a:pt x="1547302" y="568399"/>
                  </a:lnTo>
                  <a:lnTo>
                    <a:pt x="1605797" y="558800"/>
                  </a:lnTo>
                  <a:lnTo>
                    <a:pt x="1664767" y="549457"/>
                  </a:lnTo>
                  <a:lnTo>
                    <a:pt x="1724185" y="540394"/>
                  </a:lnTo>
                  <a:lnTo>
                    <a:pt x="1784027" y="531631"/>
                  </a:lnTo>
                  <a:lnTo>
                    <a:pt x="1844266" y="523193"/>
                  </a:lnTo>
                  <a:lnTo>
                    <a:pt x="1904877" y="515099"/>
                  </a:lnTo>
                  <a:lnTo>
                    <a:pt x="1965833" y="507374"/>
                  </a:lnTo>
                  <a:lnTo>
                    <a:pt x="2027109" y="500040"/>
                  </a:lnTo>
                  <a:lnTo>
                    <a:pt x="2088678" y="493118"/>
                  </a:lnTo>
                  <a:lnTo>
                    <a:pt x="2150516" y="486631"/>
                  </a:lnTo>
                  <a:lnTo>
                    <a:pt x="2212596" y="480602"/>
                  </a:lnTo>
                  <a:lnTo>
                    <a:pt x="2274892" y="475053"/>
                  </a:lnTo>
                  <a:lnTo>
                    <a:pt x="2337378" y="470006"/>
                  </a:lnTo>
                  <a:lnTo>
                    <a:pt x="2400029" y="465483"/>
                  </a:lnTo>
                  <a:lnTo>
                    <a:pt x="2462819" y="461507"/>
                  </a:lnTo>
                  <a:lnTo>
                    <a:pt x="2525722" y="458099"/>
                  </a:lnTo>
                  <a:lnTo>
                    <a:pt x="2588711" y="455284"/>
                  </a:lnTo>
                  <a:lnTo>
                    <a:pt x="2630525" y="453792"/>
                  </a:lnTo>
                  <a:lnTo>
                    <a:pt x="2672984" y="452616"/>
                  </a:lnTo>
                  <a:lnTo>
                    <a:pt x="2716071" y="451750"/>
                  </a:lnTo>
                  <a:lnTo>
                    <a:pt x="2759769" y="451183"/>
                  </a:lnTo>
                  <a:lnTo>
                    <a:pt x="2804063" y="450907"/>
                  </a:lnTo>
                  <a:lnTo>
                    <a:pt x="2848935" y="450914"/>
                  </a:lnTo>
                  <a:lnTo>
                    <a:pt x="2894368" y="451195"/>
                  </a:lnTo>
                  <a:lnTo>
                    <a:pt x="2940346" y="451742"/>
                  </a:lnTo>
                  <a:lnTo>
                    <a:pt x="2986851" y="452545"/>
                  </a:lnTo>
                  <a:lnTo>
                    <a:pt x="3033868" y="453595"/>
                  </a:lnTo>
                  <a:lnTo>
                    <a:pt x="3081379" y="454886"/>
                  </a:lnTo>
                  <a:lnTo>
                    <a:pt x="3129368" y="456407"/>
                  </a:lnTo>
                  <a:lnTo>
                    <a:pt x="3177817" y="458150"/>
                  </a:lnTo>
                  <a:lnTo>
                    <a:pt x="3226710" y="460106"/>
                  </a:lnTo>
                  <a:lnTo>
                    <a:pt x="3276031" y="462267"/>
                  </a:lnTo>
                  <a:lnTo>
                    <a:pt x="3325763" y="464625"/>
                  </a:lnTo>
                  <a:lnTo>
                    <a:pt x="3375888" y="467170"/>
                  </a:lnTo>
                  <a:lnTo>
                    <a:pt x="3426390" y="469894"/>
                  </a:lnTo>
                  <a:lnTo>
                    <a:pt x="3477253" y="472788"/>
                  </a:lnTo>
                  <a:lnTo>
                    <a:pt x="3528459" y="475843"/>
                  </a:lnTo>
                  <a:lnTo>
                    <a:pt x="3579992" y="479052"/>
                  </a:lnTo>
                  <a:lnTo>
                    <a:pt x="3631835" y="482405"/>
                  </a:lnTo>
                  <a:lnTo>
                    <a:pt x="3683971" y="485894"/>
                  </a:lnTo>
                  <a:lnTo>
                    <a:pt x="3736383" y="489509"/>
                  </a:lnTo>
                  <a:lnTo>
                    <a:pt x="3789056" y="493243"/>
                  </a:lnTo>
                  <a:lnTo>
                    <a:pt x="3841971" y="497087"/>
                  </a:lnTo>
                  <a:lnTo>
                    <a:pt x="3895113" y="501032"/>
                  </a:lnTo>
                  <a:lnTo>
                    <a:pt x="3948464" y="505069"/>
                  </a:lnTo>
                  <a:lnTo>
                    <a:pt x="4002008" y="509191"/>
                  </a:lnTo>
                  <a:lnTo>
                    <a:pt x="4055728" y="513387"/>
                  </a:lnTo>
                  <a:lnTo>
                    <a:pt x="4109607" y="517650"/>
                  </a:lnTo>
                  <a:lnTo>
                    <a:pt x="4163628" y="521971"/>
                  </a:lnTo>
                  <a:lnTo>
                    <a:pt x="4217775" y="526341"/>
                  </a:lnTo>
                  <a:lnTo>
                    <a:pt x="4272031" y="530752"/>
                  </a:lnTo>
                  <a:lnTo>
                    <a:pt x="4326380" y="535194"/>
                  </a:lnTo>
                  <a:lnTo>
                    <a:pt x="4380804" y="539660"/>
                  </a:lnTo>
                  <a:lnTo>
                    <a:pt x="4435286" y="544141"/>
                  </a:lnTo>
                  <a:lnTo>
                    <a:pt x="4489810" y="548628"/>
                  </a:lnTo>
                  <a:lnTo>
                    <a:pt x="4544360" y="553112"/>
                  </a:lnTo>
                  <a:lnTo>
                    <a:pt x="4598918" y="557585"/>
                  </a:lnTo>
                  <a:lnTo>
                    <a:pt x="4653467" y="562038"/>
                  </a:lnTo>
                  <a:lnTo>
                    <a:pt x="4707992" y="566463"/>
                  </a:lnTo>
                  <a:lnTo>
                    <a:pt x="4762474" y="570850"/>
                  </a:lnTo>
                  <a:lnTo>
                    <a:pt x="4816898" y="575192"/>
                  </a:lnTo>
                  <a:lnTo>
                    <a:pt x="4871247" y="579479"/>
                  </a:lnTo>
                  <a:lnTo>
                    <a:pt x="4925503" y="583704"/>
                  </a:lnTo>
                  <a:lnTo>
                    <a:pt x="4979651" y="587856"/>
                  </a:lnTo>
                  <a:lnTo>
                    <a:pt x="5033673" y="591928"/>
                  </a:lnTo>
                  <a:lnTo>
                    <a:pt x="5087552" y="595911"/>
                  </a:lnTo>
                  <a:lnTo>
                    <a:pt x="5141272" y="599797"/>
                  </a:lnTo>
                  <a:lnTo>
                    <a:pt x="5194817" y="603576"/>
                  </a:lnTo>
                  <a:lnTo>
                    <a:pt x="5248168" y="607240"/>
                  </a:lnTo>
                  <a:lnTo>
                    <a:pt x="5301311" y="610781"/>
                  </a:lnTo>
                  <a:lnTo>
                    <a:pt x="5354227" y="614190"/>
                  </a:lnTo>
                  <a:lnTo>
                    <a:pt x="5406900" y="617458"/>
                  </a:lnTo>
                  <a:lnTo>
                    <a:pt x="5459313" y="620576"/>
                  </a:lnTo>
                  <a:lnTo>
                    <a:pt x="5511450" y="623536"/>
                  </a:lnTo>
                  <a:lnTo>
                    <a:pt x="5563294" y="626329"/>
                  </a:lnTo>
                  <a:lnTo>
                    <a:pt x="5614828" y="628947"/>
                  </a:lnTo>
                  <a:lnTo>
                    <a:pt x="5666035" y="631381"/>
                  </a:lnTo>
                  <a:lnTo>
                    <a:pt x="5716898" y="633623"/>
                  </a:lnTo>
                  <a:lnTo>
                    <a:pt x="5767402" y="635662"/>
                  </a:lnTo>
                  <a:lnTo>
                    <a:pt x="5817528" y="637492"/>
                  </a:lnTo>
                  <a:lnTo>
                    <a:pt x="5867261" y="639104"/>
                  </a:lnTo>
                  <a:lnTo>
                    <a:pt x="5916583" y="640488"/>
                  </a:lnTo>
                  <a:lnTo>
                    <a:pt x="5965477" y="641636"/>
                  </a:lnTo>
                  <a:lnTo>
                    <a:pt x="6013928" y="642540"/>
                  </a:lnTo>
                  <a:lnTo>
                    <a:pt x="6061918" y="643190"/>
                  </a:lnTo>
                  <a:lnTo>
                    <a:pt x="6109431" y="643579"/>
                  </a:lnTo>
                  <a:lnTo>
                    <a:pt x="6156449" y="643697"/>
                  </a:lnTo>
                  <a:lnTo>
                    <a:pt x="6202956" y="643537"/>
                  </a:lnTo>
                  <a:lnTo>
                    <a:pt x="6248935" y="643088"/>
                  </a:lnTo>
                  <a:lnTo>
                    <a:pt x="6294370" y="642343"/>
                  </a:lnTo>
                  <a:lnTo>
                    <a:pt x="6339243" y="641293"/>
                  </a:lnTo>
                  <a:lnTo>
                    <a:pt x="6383538" y="639930"/>
                  </a:lnTo>
                  <a:lnTo>
                    <a:pt x="6427239" y="638244"/>
                  </a:lnTo>
                  <a:lnTo>
                    <a:pt x="6470328" y="636227"/>
                  </a:lnTo>
                  <a:lnTo>
                    <a:pt x="6512788" y="633871"/>
                  </a:lnTo>
                  <a:lnTo>
                    <a:pt x="6554603" y="631166"/>
                  </a:lnTo>
                  <a:lnTo>
                    <a:pt x="6616296" y="626504"/>
                  </a:lnTo>
                  <a:lnTo>
                    <a:pt x="6677690" y="621124"/>
                  </a:lnTo>
                  <a:lnTo>
                    <a:pt x="6738773" y="615052"/>
                  </a:lnTo>
                  <a:lnTo>
                    <a:pt x="6799535" y="608315"/>
                  </a:lnTo>
                  <a:lnTo>
                    <a:pt x="6859963" y="600938"/>
                  </a:lnTo>
                  <a:lnTo>
                    <a:pt x="6920047" y="592947"/>
                  </a:lnTo>
                  <a:lnTo>
                    <a:pt x="6979774" y="584367"/>
                  </a:lnTo>
                  <a:lnTo>
                    <a:pt x="7039134" y="575224"/>
                  </a:lnTo>
                  <a:lnTo>
                    <a:pt x="7098114" y="565545"/>
                  </a:lnTo>
                  <a:lnTo>
                    <a:pt x="7156704" y="555355"/>
                  </a:lnTo>
                  <a:lnTo>
                    <a:pt x="7214891" y="544680"/>
                  </a:lnTo>
                  <a:lnTo>
                    <a:pt x="7272666" y="533545"/>
                  </a:lnTo>
                  <a:lnTo>
                    <a:pt x="7330014" y="521977"/>
                  </a:lnTo>
                  <a:lnTo>
                    <a:pt x="7386927" y="510001"/>
                  </a:lnTo>
                  <a:lnTo>
                    <a:pt x="7443391" y="497643"/>
                  </a:lnTo>
                  <a:lnTo>
                    <a:pt x="7499396" y="484929"/>
                  </a:lnTo>
                  <a:lnTo>
                    <a:pt x="7554930" y="471885"/>
                  </a:lnTo>
                  <a:lnTo>
                    <a:pt x="7609981" y="458536"/>
                  </a:lnTo>
                  <a:lnTo>
                    <a:pt x="7664538" y="444909"/>
                  </a:lnTo>
                  <a:lnTo>
                    <a:pt x="7718590" y="431028"/>
                  </a:lnTo>
                  <a:lnTo>
                    <a:pt x="7772125" y="416921"/>
                  </a:lnTo>
                  <a:lnTo>
                    <a:pt x="7825131" y="402612"/>
                  </a:lnTo>
                  <a:lnTo>
                    <a:pt x="7877598" y="388128"/>
                  </a:lnTo>
                  <a:lnTo>
                    <a:pt x="7929513" y="373494"/>
                  </a:lnTo>
                  <a:lnTo>
                    <a:pt x="7980865" y="358736"/>
                  </a:lnTo>
                  <a:lnTo>
                    <a:pt x="8031643" y="343880"/>
                  </a:lnTo>
                  <a:lnTo>
                    <a:pt x="8081835" y="328952"/>
                  </a:lnTo>
                  <a:lnTo>
                    <a:pt x="8131430" y="313977"/>
                  </a:lnTo>
                  <a:lnTo>
                    <a:pt x="8180416" y="298982"/>
                  </a:lnTo>
                  <a:lnTo>
                    <a:pt x="8228782" y="283992"/>
                  </a:lnTo>
                  <a:lnTo>
                    <a:pt x="8276516" y="269033"/>
                  </a:lnTo>
                  <a:lnTo>
                    <a:pt x="8323607" y="254131"/>
                  </a:lnTo>
                  <a:lnTo>
                    <a:pt x="8370043" y="239311"/>
                  </a:lnTo>
                  <a:lnTo>
                    <a:pt x="8415813" y="224600"/>
                  </a:lnTo>
                  <a:lnTo>
                    <a:pt x="8460905" y="210022"/>
                  </a:lnTo>
                  <a:lnTo>
                    <a:pt x="8505308" y="195605"/>
                  </a:lnTo>
                  <a:lnTo>
                    <a:pt x="8549010" y="181374"/>
                  </a:lnTo>
                  <a:lnTo>
                    <a:pt x="8592001" y="167354"/>
                  </a:lnTo>
                  <a:lnTo>
                    <a:pt x="8634268" y="153572"/>
                  </a:lnTo>
                  <a:lnTo>
                    <a:pt x="8675799" y="140053"/>
                  </a:lnTo>
                  <a:lnTo>
                    <a:pt x="8716585" y="126823"/>
                  </a:lnTo>
                  <a:lnTo>
                    <a:pt x="8756612" y="113907"/>
                  </a:lnTo>
                  <a:lnTo>
                    <a:pt x="8795869" y="101333"/>
                  </a:lnTo>
                  <a:lnTo>
                    <a:pt x="8834346" y="89125"/>
                  </a:lnTo>
                  <a:lnTo>
                    <a:pt x="8872030" y="77309"/>
                  </a:lnTo>
                  <a:lnTo>
                    <a:pt x="8908911" y="65911"/>
                  </a:lnTo>
                  <a:lnTo>
                    <a:pt x="8980214" y="44473"/>
                  </a:lnTo>
                  <a:lnTo>
                    <a:pt x="9048163" y="25016"/>
                  </a:lnTo>
                  <a:lnTo>
                    <a:pt x="9112667" y="7748"/>
                  </a:lnTo>
                  <a:lnTo>
                    <a:pt x="9143598" y="0"/>
                  </a:lnTo>
                </a:path>
              </a:pathLst>
            </a:custGeom>
            <a:ln w="9524">
              <a:solidFill>
                <a:srgbClr val="8064A1"/>
              </a:solidFill>
            </a:ln>
          </p:spPr>
          <p:txBody>
            <a:bodyPr wrap="square" lIns="0" tIns="0" rIns="0" bIns="0" rtlCol="0"/>
            <a:lstStyle/>
            <a:p>
              <a:endParaRPr/>
            </a:p>
          </p:txBody>
        </p:sp>
      </p:grpSp>
      <p:sp>
        <p:nvSpPr>
          <p:cNvPr id="8" name="object 8"/>
          <p:cNvSpPr txBox="1"/>
          <p:nvPr/>
        </p:nvSpPr>
        <p:spPr>
          <a:xfrm>
            <a:off x="437490" y="1877818"/>
            <a:ext cx="8169909" cy="3958590"/>
          </a:xfrm>
          <a:prstGeom prst="rect">
            <a:avLst/>
          </a:prstGeom>
        </p:spPr>
        <p:txBody>
          <a:bodyPr vert="horz" wrap="square" lIns="0" tIns="82550" rIns="0" bIns="0" rtlCol="0">
            <a:spAutoFit/>
          </a:bodyPr>
          <a:lstStyle/>
          <a:p>
            <a:pPr marL="379730" indent="-367665">
              <a:lnSpc>
                <a:spcPct val="100000"/>
              </a:lnSpc>
              <a:spcBef>
                <a:spcPts val="650"/>
              </a:spcBef>
              <a:buClr>
                <a:srgbClr val="9ABA59"/>
              </a:buClr>
              <a:buSzPct val="94230"/>
              <a:buFont typeface="Noto Sans Symbols"/>
              <a:buChar char="⚫"/>
              <a:tabLst>
                <a:tab pos="380365" algn="l"/>
              </a:tabLst>
            </a:pPr>
            <a:r>
              <a:rPr sz="2600" spc="-10" dirty="0">
                <a:latin typeface="Arial"/>
                <a:cs typeface="Arial"/>
              </a:rPr>
              <a:t>Sözleşme </a:t>
            </a:r>
            <a:r>
              <a:rPr sz="2600" spc="-5" dirty="0">
                <a:latin typeface="Arial"/>
                <a:cs typeface="Arial"/>
              </a:rPr>
              <a:t>tarihi, işlemin </a:t>
            </a:r>
            <a:r>
              <a:rPr sz="2600" dirty="0">
                <a:latin typeface="Arial"/>
                <a:cs typeface="Arial"/>
              </a:rPr>
              <a:t>yapıldığı</a:t>
            </a:r>
            <a:r>
              <a:rPr sz="2600" spc="-25" dirty="0">
                <a:latin typeface="Arial"/>
                <a:cs typeface="Arial"/>
              </a:rPr>
              <a:t> </a:t>
            </a:r>
            <a:r>
              <a:rPr sz="2600" spc="-5" dirty="0">
                <a:latin typeface="Arial"/>
                <a:cs typeface="Arial"/>
              </a:rPr>
              <a:t>tarihtir.</a:t>
            </a:r>
            <a:endParaRPr sz="2600" dirty="0">
              <a:latin typeface="Arial"/>
              <a:cs typeface="Arial"/>
            </a:endParaRPr>
          </a:p>
          <a:p>
            <a:pPr marL="379730" marR="5080" indent="-367665">
              <a:lnSpc>
                <a:spcPct val="101099"/>
              </a:lnSpc>
              <a:spcBef>
                <a:spcPts val="515"/>
              </a:spcBef>
              <a:buClr>
                <a:srgbClr val="9ABA59"/>
              </a:buClr>
              <a:buSzPct val="94230"/>
              <a:buFont typeface="Noto Sans Symbols"/>
              <a:buChar char="⚫"/>
              <a:tabLst>
                <a:tab pos="380365" algn="l"/>
                <a:tab pos="1099820" algn="l"/>
                <a:tab pos="2317750" algn="l"/>
                <a:tab pos="3535045" algn="l"/>
                <a:tab pos="4458335" algn="l"/>
                <a:tab pos="5969635" algn="l"/>
                <a:tab pos="7553325" algn="l"/>
              </a:tabLst>
            </a:pPr>
            <a:r>
              <a:rPr sz="2600" spc="-10" dirty="0">
                <a:latin typeface="Arial"/>
                <a:cs typeface="Arial"/>
              </a:rPr>
              <a:t>Sö</a:t>
            </a:r>
            <a:r>
              <a:rPr sz="2600" dirty="0">
                <a:latin typeface="Arial"/>
                <a:cs typeface="Arial"/>
              </a:rPr>
              <a:t>z	konusu	kıymet,	</a:t>
            </a:r>
            <a:r>
              <a:rPr sz="2600" spc="-5" dirty="0">
                <a:latin typeface="Arial"/>
                <a:cs typeface="Arial"/>
              </a:rPr>
              <a:t>işle</a:t>
            </a:r>
            <a:r>
              <a:rPr sz="2600" dirty="0">
                <a:latin typeface="Arial"/>
                <a:cs typeface="Arial"/>
              </a:rPr>
              <a:t>m	sırasında	</a:t>
            </a:r>
            <a:r>
              <a:rPr sz="2600" spc="-5" dirty="0">
                <a:latin typeface="Arial"/>
                <a:cs typeface="Arial"/>
              </a:rPr>
              <a:t>belirlene</a:t>
            </a:r>
            <a:r>
              <a:rPr sz="2600" dirty="0">
                <a:latin typeface="Arial"/>
                <a:cs typeface="Arial"/>
              </a:rPr>
              <a:t>n	</a:t>
            </a:r>
            <a:r>
              <a:rPr sz="2600" spc="-5" dirty="0">
                <a:latin typeface="Arial"/>
                <a:cs typeface="Arial"/>
              </a:rPr>
              <a:t>fiyat  üzerinden</a:t>
            </a:r>
            <a:r>
              <a:rPr sz="2600" spc="-10" dirty="0">
                <a:latin typeface="Arial"/>
                <a:cs typeface="Arial"/>
              </a:rPr>
              <a:t> </a:t>
            </a:r>
            <a:r>
              <a:rPr sz="2600" spc="-5" dirty="0">
                <a:latin typeface="Arial"/>
                <a:cs typeface="Arial"/>
              </a:rPr>
              <a:t>alınır.</a:t>
            </a:r>
            <a:endParaRPr sz="2600" dirty="0">
              <a:latin typeface="Arial"/>
              <a:cs typeface="Arial"/>
            </a:endParaRPr>
          </a:p>
          <a:p>
            <a:pPr marL="379730" marR="8890" indent="-367665">
              <a:lnSpc>
                <a:spcPct val="101099"/>
              </a:lnSpc>
              <a:spcBef>
                <a:spcPts val="515"/>
              </a:spcBef>
              <a:buClr>
                <a:srgbClr val="9ABA59"/>
              </a:buClr>
              <a:buSzPct val="94230"/>
              <a:buFont typeface="Noto Sans Symbols"/>
              <a:buChar char="⚫"/>
              <a:tabLst>
                <a:tab pos="380365" algn="l"/>
                <a:tab pos="1876425" algn="l"/>
                <a:tab pos="2644140" algn="l"/>
                <a:tab pos="3669029" algn="l"/>
                <a:tab pos="4671695" algn="l"/>
                <a:tab pos="5402580" algn="l"/>
                <a:tab pos="6903720" algn="l"/>
              </a:tabLst>
            </a:pPr>
            <a:r>
              <a:rPr sz="2600" spc="-10" dirty="0">
                <a:latin typeface="Arial"/>
                <a:cs typeface="Arial"/>
              </a:rPr>
              <a:t>Kıymeti</a:t>
            </a:r>
            <a:r>
              <a:rPr sz="2600" dirty="0">
                <a:latin typeface="Arial"/>
                <a:cs typeface="Arial"/>
              </a:rPr>
              <a:t>n	</a:t>
            </a:r>
            <a:r>
              <a:rPr sz="2600" spc="-5" dirty="0">
                <a:latin typeface="Arial"/>
                <a:cs typeface="Arial"/>
              </a:rPr>
              <a:t>ger</a:t>
            </a:r>
            <a:r>
              <a:rPr sz="2600" dirty="0">
                <a:latin typeface="Arial"/>
                <a:cs typeface="Arial"/>
              </a:rPr>
              <a:t>i	satım	</a:t>
            </a:r>
            <a:r>
              <a:rPr sz="2600" spc="-5" dirty="0">
                <a:latin typeface="Arial"/>
                <a:cs typeface="Arial"/>
              </a:rPr>
              <a:t>fiyatı</a:t>
            </a:r>
            <a:r>
              <a:rPr sz="2600" dirty="0">
                <a:latin typeface="Arial"/>
                <a:cs typeface="Arial"/>
              </a:rPr>
              <a:t>,	</a:t>
            </a:r>
            <a:r>
              <a:rPr sz="2600" spc="-5" dirty="0">
                <a:latin typeface="Arial"/>
                <a:cs typeface="Arial"/>
              </a:rPr>
              <a:t>alı</a:t>
            </a:r>
            <a:r>
              <a:rPr sz="2600" dirty="0">
                <a:latin typeface="Arial"/>
                <a:cs typeface="Arial"/>
              </a:rPr>
              <a:t>ş	</a:t>
            </a:r>
            <a:r>
              <a:rPr sz="2600" spc="-5" dirty="0">
                <a:latin typeface="Arial"/>
                <a:cs typeface="Arial"/>
              </a:rPr>
              <a:t>işlemini</a:t>
            </a:r>
            <a:r>
              <a:rPr sz="2600" dirty="0">
                <a:latin typeface="Arial"/>
                <a:cs typeface="Arial"/>
              </a:rPr>
              <a:t>n	yapıldığı  </a:t>
            </a:r>
            <a:r>
              <a:rPr sz="2600" spc="-5" dirty="0">
                <a:latin typeface="Arial"/>
                <a:cs typeface="Arial"/>
              </a:rPr>
              <a:t>tarihte</a:t>
            </a:r>
            <a:r>
              <a:rPr sz="2600" spc="-15" dirty="0">
                <a:latin typeface="Arial"/>
                <a:cs typeface="Arial"/>
              </a:rPr>
              <a:t> </a:t>
            </a:r>
            <a:r>
              <a:rPr sz="2600" spc="-5" dirty="0">
                <a:latin typeface="Arial"/>
                <a:cs typeface="Arial"/>
              </a:rPr>
              <a:t>belirlenir.</a:t>
            </a:r>
            <a:endParaRPr sz="2600" dirty="0">
              <a:latin typeface="Arial"/>
              <a:cs typeface="Arial"/>
            </a:endParaRPr>
          </a:p>
          <a:p>
            <a:pPr marL="379730" marR="5715" indent="-367665">
              <a:lnSpc>
                <a:spcPct val="101099"/>
              </a:lnSpc>
              <a:spcBef>
                <a:spcPts val="515"/>
              </a:spcBef>
              <a:buClr>
                <a:srgbClr val="9ABA59"/>
              </a:buClr>
              <a:buSzPct val="94230"/>
              <a:buFont typeface="Noto Sans Symbols"/>
              <a:buChar char="⚫"/>
              <a:tabLst>
                <a:tab pos="380365" algn="l"/>
                <a:tab pos="1535430" algn="l"/>
                <a:tab pos="2380615" algn="l"/>
                <a:tab pos="3723640" algn="l"/>
                <a:tab pos="4680585" algn="l"/>
                <a:tab pos="6372860" algn="l"/>
                <a:tab pos="7605395" algn="l"/>
              </a:tabLst>
            </a:pPr>
            <a:r>
              <a:rPr sz="2600" spc="-5" dirty="0">
                <a:latin typeface="Arial"/>
                <a:cs typeface="Arial"/>
              </a:rPr>
              <a:t>İşlem</a:t>
            </a:r>
            <a:r>
              <a:rPr sz="2600" dirty="0">
                <a:latin typeface="Arial"/>
                <a:cs typeface="Arial"/>
              </a:rPr>
              <a:t>e	</a:t>
            </a:r>
            <a:r>
              <a:rPr sz="2600" spc="-5" dirty="0">
                <a:latin typeface="Arial"/>
                <a:cs typeface="Arial"/>
              </a:rPr>
              <a:t>tara</a:t>
            </a:r>
            <a:r>
              <a:rPr sz="2600" dirty="0">
                <a:latin typeface="Arial"/>
                <a:cs typeface="Arial"/>
              </a:rPr>
              <a:t>f	kuruluş,	</a:t>
            </a:r>
            <a:r>
              <a:rPr sz="2600" spc="-5" dirty="0">
                <a:latin typeface="Arial"/>
                <a:cs typeface="Arial"/>
              </a:rPr>
              <a:t>işle</a:t>
            </a:r>
            <a:r>
              <a:rPr sz="2600" dirty="0">
                <a:latin typeface="Arial"/>
                <a:cs typeface="Arial"/>
              </a:rPr>
              <a:t>m	vadesinde	kıymeti	</a:t>
            </a:r>
            <a:r>
              <a:rPr sz="2600" spc="-5" dirty="0">
                <a:latin typeface="Arial"/>
                <a:cs typeface="Arial"/>
              </a:rPr>
              <a:t>geri  </a:t>
            </a:r>
            <a:r>
              <a:rPr sz="2600" dirty="0">
                <a:latin typeface="Arial"/>
                <a:cs typeface="Arial"/>
              </a:rPr>
              <a:t>satın </a:t>
            </a:r>
            <a:r>
              <a:rPr sz="2600" spc="-5" dirty="0">
                <a:latin typeface="Arial"/>
                <a:cs typeface="Arial"/>
              </a:rPr>
              <a:t>almayı taahhüt</a:t>
            </a:r>
            <a:r>
              <a:rPr sz="2600" spc="-25" dirty="0">
                <a:latin typeface="Arial"/>
                <a:cs typeface="Arial"/>
              </a:rPr>
              <a:t> </a:t>
            </a:r>
            <a:r>
              <a:rPr sz="2600" spc="-5" dirty="0">
                <a:latin typeface="Arial"/>
                <a:cs typeface="Arial"/>
              </a:rPr>
              <a:t>eder.</a:t>
            </a:r>
            <a:endParaRPr sz="2600" dirty="0">
              <a:latin typeface="Arial"/>
              <a:cs typeface="Arial"/>
            </a:endParaRPr>
          </a:p>
          <a:p>
            <a:pPr marL="379730" marR="9525" indent="-367665">
              <a:lnSpc>
                <a:spcPct val="101099"/>
              </a:lnSpc>
              <a:spcBef>
                <a:spcPts val="515"/>
              </a:spcBef>
              <a:buClr>
                <a:srgbClr val="9ABA59"/>
              </a:buClr>
              <a:buSzPct val="94230"/>
              <a:buFont typeface="Noto Sans Symbols"/>
              <a:buChar char="⚫"/>
              <a:tabLst>
                <a:tab pos="380365" algn="l"/>
                <a:tab pos="1758950" algn="l"/>
                <a:tab pos="3244215" algn="l"/>
                <a:tab pos="3999865" algn="l"/>
                <a:tab pos="5814060" algn="l"/>
                <a:tab pos="6845300" algn="l"/>
                <a:tab pos="7491095" algn="l"/>
              </a:tabLst>
            </a:pPr>
            <a:r>
              <a:rPr sz="2600" b="1" u="sng" dirty="0">
                <a:solidFill>
                  <a:schemeClr val="accent1">
                    <a:lumMod val="50000"/>
                  </a:schemeClr>
                </a:solidFill>
                <a:latin typeface="Arial"/>
                <a:cs typeface="Arial"/>
              </a:rPr>
              <a:t>Merkez	</a:t>
            </a:r>
            <a:r>
              <a:rPr sz="2600" b="1" u="sng" spc="-10" dirty="0">
                <a:solidFill>
                  <a:schemeClr val="accent1">
                    <a:lumMod val="50000"/>
                  </a:schemeClr>
                </a:solidFill>
                <a:latin typeface="Arial"/>
                <a:cs typeface="Arial"/>
              </a:rPr>
              <a:t>Bankas</a:t>
            </a:r>
            <a:r>
              <a:rPr sz="2600" b="1" u="sng" dirty="0">
                <a:solidFill>
                  <a:schemeClr val="accent1">
                    <a:lumMod val="50000"/>
                  </a:schemeClr>
                </a:solidFill>
                <a:latin typeface="Arial"/>
                <a:cs typeface="Arial"/>
              </a:rPr>
              <a:t>ı	</a:t>
            </a:r>
            <a:r>
              <a:rPr sz="2600" b="1" u="sng" spc="-5" dirty="0">
                <a:solidFill>
                  <a:schemeClr val="accent1">
                    <a:lumMod val="50000"/>
                  </a:schemeClr>
                </a:solidFill>
                <a:latin typeface="Arial"/>
                <a:cs typeface="Arial"/>
              </a:rPr>
              <a:t>ne</a:t>
            </a:r>
            <a:r>
              <a:rPr sz="2600" b="1" u="sng" dirty="0">
                <a:solidFill>
                  <a:schemeClr val="accent1">
                    <a:lumMod val="50000"/>
                  </a:schemeClr>
                </a:solidFill>
                <a:latin typeface="Arial"/>
                <a:cs typeface="Arial"/>
              </a:rPr>
              <a:t>t	</a:t>
            </a:r>
            <a:r>
              <a:rPr sz="2600" b="1" u="sng" spc="-5" dirty="0">
                <a:solidFill>
                  <a:schemeClr val="accent1">
                    <a:lumMod val="50000"/>
                  </a:schemeClr>
                </a:solidFill>
                <a:latin typeface="Arial"/>
                <a:cs typeface="Arial"/>
              </a:rPr>
              <a:t>fonlaması</a:t>
            </a:r>
            <a:r>
              <a:rPr sz="2600" b="1" u="sng" dirty="0">
                <a:solidFill>
                  <a:schemeClr val="accent1">
                    <a:lumMod val="50000"/>
                  </a:schemeClr>
                </a:solidFill>
                <a:latin typeface="Arial"/>
                <a:cs typeface="Arial"/>
              </a:rPr>
              <a:t>,	</a:t>
            </a:r>
            <a:r>
              <a:rPr sz="2600" b="1" u="sng" spc="-5" dirty="0">
                <a:solidFill>
                  <a:schemeClr val="accent1">
                    <a:lumMod val="50000"/>
                  </a:schemeClr>
                </a:solidFill>
                <a:latin typeface="Arial"/>
                <a:cs typeface="Arial"/>
              </a:rPr>
              <a:t>dep</a:t>
            </a:r>
            <a:r>
              <a:rPr sz="2600" b="1" u="sng" dirty="0">
                <a:solidFill>
                  <a:schemeClr val="accent1">
                    <a:lumMod val="50000"/>
                  </a:schemeClr>
                </a:solidFill>
                <a:latin typeface="Arial"/>
                <a:cs typeface="Arial"/>
              </a:rPr>
              <a:t>o	ve	repo  </a:t>
            </a:r>
            <a:r>
              <a:rPr sz="2600" spc="-5" dirty="0">
                <a:latin typeface="Arial"/>
                <a:cs typeface="Arial"/>
              </a:rPr>
              <a:t>işlemlerinin toplamından</a:t>
            </a:r>
            <a:r>
              <a:rPr sz="2600" spc="-15" dirty="0">
                <a:latin typeface="Arial"/>
                <a:cs typeface="Arial"/>
              </a:rPr>
              <a:t> </a:t>
            </a:r>
            <a:r>
              <a:rPr sz="2600" spc="-5" dirty="0">
                <a:latin typeface="Arial"/>
                <a:cs typeface="Arial"/>
              </a:rPr>
              <a:t>oluşur.</a:t>
            </a:r>
            <a:endParaRPr sz="2600" dirty="0">
              <a:latin typeface="Arial"/>
              <a:cs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5387" y="70485"/>
            <a:ext cx="9154160" cy="6863715"/>
            <a:chOff x="-5387" y="0"/>
            <a:chExt cx="9154160" cy="6863715"/>
          </a:xfrm>
        </p:grpSpPr>
        <p:sp>
          <p:nvSpPr>
            <p:cNvPr id="3" name="object 3"/>
            <p:cNvSpPr/>
            <p:nvPr/>
          </p:nvSpPr>
          <p:spPr>
            <a:xfrm>
              <a:off x="0" y="0"/>
              <a:ext cx="9143981" cy="6857986"/>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0" y="0"/>
              <a:ext cx="9143981" cy="1027430"/>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4400075" y="0"/>
              <a:ext cx="4743905" cy="600066"/>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0" y="0"/>
              <a:ext cx="9069705" cy="1015365"/>
            </a:xfrm>
            <a:custGeom>
              <a:avLst/>
              <a:gdLst/>
              <a:ahLst/>
              <a:cxnLst/>
              <a:rect l="l" t="t" r="r" b="b"/>
              <a:pathLst>
                <a:path w="9069705" h="1015365">
                  <a:moveTo>
                    <a:pt x="0" y="1015119"/>
                  </a:moveTo>
                  <a:lnTo>
                    <a:pt x="53491" y="995677"/>
                  </a:lnTo>
                  <a:lnTo>
                    <a:pt x="112891" y="974489"/>
                  </a:lnTo>
                  <a:lnTo>
                    <a:pt x="177134" y="952049"/>
                  </a:lnTo>
                  <a:lnTo>
                    <a:pt x="246045" y="928521"/>
                  </a:lnTo>
                  <a:lnTo>
                    <a:pt x="282198" y="916400"/>
                  </a:lnTo>
                  <a:lnTo>
                    <a:pt x="319453" y="904070"/>
                  </a:lnTo>
                  <a:lnTo>
                    <a:pt x="357789" y="891551"/>
                  </a:lnTo>
                  <a:lnTo>
                    <a:pt x="397183" y="878863"/>
                  </a:lnTo>
                  <a:lnTo>
                    <a:pt x="437615" y="866027"/>
                  </a:lnTo>
                  <a:lnTo>
                    <a:pt x="479063" y="853064"/>
                  </a:lnTo>
                  <a:lnTo>
                    <a:pt x="521505" y="839995"/>
                  </a:lnTo>
                  <a:lnTo>
                    <a:pt x="564919" y="826840"/>
                  </a:lnTo>
                  <a:lnTo>
                    <a:pt x="609284" y="813619"/>
                  </a:lnTo>
                  <a:lnTo>
                    <a:pt x="654578" y="800355"/>
                  </a:lnTo>
                  <a:lnTo>
                    <a:pt x="700780" y="787066"/>
                  </a:lnTo>
                  <a:lnTo>
                    <a:pt x="747867" y="773774"/>
                  </a:lnTo>
                  <a:lnTo>
                    <a:pt x="795819" y="760500"/>
                  </a:lnTo>
                  <a:lnTo>
                    <a:pt x="844613" y="747265"/>
                  </a:lnTo>
                  <a:lnTo>
                    <a:pt x="894227" y="734088"/>
                  </a:lnTo>
                  <a:lnTo>
                    <a:pt x="944641" y="720991"/>
                  </a:lnTo>
                  <a:lnTo>
                    <a:pt x="995833" y="707994"/>
                  </a:lnTo>
                  <a:lnTo>
                    <a:pt x="1047780" y="695118"/>
                  </a:lnTo>
                  <a:lnTo>
                    <a:pt x="1100461" y="682384"/>
                  </a:lnTo>
                  <a:lnTo>
                    <a:pt x="1153855" y="669813"/>
                  </a:lnTo>
                  <a:lnTo>
                    <a:pt x="1207940" y="657424"/>
                  </a:lnTo>
                  <a:lnTo>
                    <a:pt x="1262694" y="645239"/>
                  </a:lnTo>
                  <a:lnTo>
                    <a:pt x="1318096" y="633279"/>
                  </a:lnTo>
                  <a:lnTo>
                    <a:pt x="1374123" y="621563"/>
                  </a:lnTo>
                  <a:lnTo>
                    <a:pt x="1430755" y="610114"/>
                  </a:lnTo>
                  <a:lnTo>
                    <a:pt x="1487970" y="598950"/>
                  </a:lnTo>
                  <a:lnTo>
                    <a:pt x="1545745" y="588094"/>
                  </a:lnTo>
                  <a:lnTo>
                    <a:pt x="1604060" y="577566"/>
                  </a:lnTo>
                  <a:lnTo>
                    <a:pt x="1662892" y="567387"/>
                  </a:lnTo>
                  <a:lnTo>
                    <a:pt x="1722220" y="557576"/>
                  </a:lnTo>
                  <a:lnTo>
                    <a:pt x="1782023" y="548155"/>
                  </a:lnTo>
                  <a:lnTo>
                    <a:pt x="1842278" y="539145"/>
                  </a:lnTo>
                  <a:lnTo>
                    <a:pt x="1902964" y="530567"/>
                  </a:lnTo>
                  <a:lnTo>
                    <a:pt x="1964060" y="522440"/>
                  </a:lnTo>
                  <a:lnTo>
                    <a:pt x="2025544" y="514785"/>
                  </a:lnTo>
                  <a:lnTo>
                    <a:pt x="2087393" y="507624"/>
                  </a:lnTo>
                  <a:lnTo>
                    <a:pt x="2149587" y="500977"/>
                  </a:lnTo>
                  <a:lnTo>
                    <a:pt x="2212103" y="494865"/>
                  </a:lnTo>
                  <a:lnTo>
                    <a:pt x="2274921" y="489308"/>
                  </a:lnTo>
                  <a:lnTo>
                    <a:pt x="2338018" y="484327"/>
                  </a:lnTo>
                  <a:lnTo>
                    <a:pt x="2401373" y="479942"/>
                  </a:lnTo>
                  <a:lnTo>
                    <a:pt x="2464964" y="476175"/>
                  </a:lnTo>
                  <a:lnTo>
                    <a:pt x="2528769" y="473046"/>
                  </a:lnTo>
                  <a:lnTo>
                    <a:pt x="2570367" y="471443"/>
                  </a:lnTo>
                  <a:lnTo>
                    <a:pt x="2612636" y="470246"/>
                  </a:lnTo>
                  <a:lnTo>
                    <a:pt x="2655560" y="469443"/>
                  </a:lnTo>
                  <a:lnTo>
                    <a:pt x="2699121" y="469024"/>
                  </a:lnTo>
                  <a:lnTo>
                    <a:pt x="2743302" y="468978"/>
                  </a:lnTo>
                  <a:lnTo>
                    <a:pt x="2788086" y="469293"/>
                  </a:lnTo>
                  <a:lnTo>
                    <a:pt x="2833455" y="469960"/>
                  </a:lnTo>
                  <a:lnTo>
                    <a:pt x="2879392" y="470966"/>
                  </a:lnTo>
                  <a:lnTo>
                    <a:pt x="2925880" y="472301"/>
                  </a:lnTo>
                  <a:lnTo>
                    <a:pt x="2972902" y="473954"/>
                  </a:lnTo>
                  <a:lnTo>
                    <a:pt x="3020440" y="475914"/>
                  </a:lnTo>
                  <a:lnTo>
                    <a:pt x="3068476" y="478170"/>
                  </a:lnTo>
                  <a:lnTo>
                    <a:pt x="3116995" y="480711"/>
                  </a:lnTo>
                  <a:lnTo>
                    <a:pt x="3165978" y="483527"/>
                  </a:lnTo>
                  <a:lnTo>
                    <a:pt x="3215408" y="486605"/>
                  </a:lnTo>
                  <a:lnTo>
                    <a:pt x="3265267" y="489936"/>
                  </a:lnTo>
                  <a:lnTo>
                    <a:pt x="3315540" y="493508"/>
                  </a:lnTo>
                  <a:lnTo>
                    <a:pt x="3366207" y="497310"/>
                  </a:lnTo>
                  <a:lnTo>
                    <a:pt x="3417252" y="501331"/>
                  </a:lnTo>
                  <a:lnTo>
                    <a:pt x="3468658" y="505561"/>
                  </a:lnTo>
                  <a:lnTo>
                    <a:pt x="3520407" y="509988"/>
                  </a:lnTo>
                  <a:lnTo>
                    <a:pt x="3572483" y="514602"/>
                  </a:lnTo>
                  <a:lnTo>
                    <a:pt x="3624866" y="519391"/>
                  </a:lnTo>
                  <a:lnTo>
                    <a:pt x="3677542" y="524345"/>
                  </a:lnTo>
                  <a:lnTo>
                    <a:pt x="3730491" y="529453"/>
                  </a:lnTo>
                  <a:lnTo>
                    <a:pt x="3783698" y="534702"/>
                  </a:lnTo>
                  <a:lnTo>
                    <a:pt x="3837144" y="540084"/>
                  </a:lnTo>
                  <a:lnTo>
                    <a:pt x="3890812" y="545586"/>
                  </a:lnTo>
                  <a:lnTo>
                    <a:pt x="3944685" y="551198"/>
                  </a:lnTo>
                  <a:lnTo>
                    <a:pt x="3998746" y="556909"/>
                  </a:lnTo>
                  <a:lnTo>
                    <a:pt x="4052977" y="562708"/>
                  </a:lnTo>
                  <a:lnTo>
                    <a:pt x="4107361" y="568583"/>
                  </a:lnTo>
                  <a:lnTo>
                    <a:pt x="4161881" y="574525"/>
                  </a:lnTo>
                  <a:lnTo>
                    <a:pt x="4216520" y="580521"/>
                  </a:lnTo>
                  <a:lnTo>
                    <a:pt x="4271260" y="586562"/>
                  </a:lnTo>
                  <a:lnTo>
                    <a:pt x="4326084" y="592635"/>
                  </a:lnTo>
                  <a:lnTo>
                    <a:pt x="4380974" y="598730"/>
                  </a:lnTo>
                  <a:lnTo>
                    <a:pt x="4435914" y="604837"/>
                  </a:lnTo>
                  <a:lnTo>
                    <a:pt x="4490885" y="610944"/>
                  </a:lnTo>
                  <a:lnTo>
                    <a:pt x="4545872" y="617040"/>
                  </a:lnTo>
                  <a:lnTo>
                    <a:pt x="4600856" y="623114"/>
                  </a:lnTo>
                  <a:lnTo>
                    <a:pt x="4655820" y="629155"/>
                  </a:lnTo>
                  <a:lnTo>
                    <a:pt x="4710747" y="635153"/>
                  </a:lnTo>
                  <a:lnTo>
                    <a:pt x="4765620" y="641096"/>
                  </a:lnTo>
                  <a:lnTo>
                    <a:pt x="4820420" y="646974"/>
                  </a:lnTo>
                  <a:lnTo>
                    <a:pt x="4875132" y="652775"/>
                  </a:lnTo>
                  <a:lnTo>
                    <a:pt x="4929738" y="658488"/>
                  </a:lnTo>
                  <a:lnTo>
                    <a:pt x="4984220" y="664103"/>
                  </a:lnTo>
                  <a:lnTo>
                    <a:pt x="5038561" y="669608"/>
                  </a:lnTo>
                  <a:lnTo>
                    <a:pt x="5092744" y="674994"/>
                  </a:lnTo>
                  <a:lnTo>
                    <a:pt x="5146751" y="680247"/>
                  </a:lnTo>
                  <a:lnTo>
                    <a:pt x="5200566" y="685359"/>
                  </a:lnTo>
                  <a:lnTo>
                    <a:pt x="5254171" y="690317"/>
                  </a:lnTo>
                  <a:lnTo>
                    <a:pt x="5307548" y="695111"/>
                  </a:lnTo>
                  <a:lnTo>
                    <a:pt x="5360681" y="699730"/>
                  </a:lnTo>
                  <a:lnTo>
                    <a:pt x="5413551" y="704163"/>
                  </a:lnTo>
                  <a:lnTo>
                    <a:pt x="5466143" y="708398"/>
                  </a:lnTo>
                  <a:lnTo>
                    <a:pt x="5518438" y="712426"/>
                  </a:lnTo>
                  <a:lnTo>
                    <a:pt x="5570419" y="716234"/>
                  </a:lnTo>
                  <a:lnTo>
                    <a:pt x="5622069" y="719813"/>
                  </a:lnTo>
                  <a:lnTo>
                    <a:pt x="5673371" y="723150"/>
                  </a:lnTo>
                  <a:lnTo>
                    <a:pt x="5724307" y="726236"/>
                  </a:lnTo>
                  <a:lnTo>
                    <a:pt x="5774860" y="729059"/>
                  </a:lnTo>
                  <a:lnTo>
                    <a:pt x="5825012" y="731608"/>
                  </a:lnTo>
                  <a:lnTo>
                    <a:pt x="5874748" y="733872"/>
                  </a:lnTo>
                  <a:lnTo>
                    <a:pt x="5924048" y="735840"/>
                  </a:lnTo>
                  <a:lnTo>
                    <a:pt x="5972896" y="737502"/>
                  </a:lnTo>
                  <a:lnTo>
                    <a:pt x="6021275" y="738846"/>
                  </a:lnTo>
                  <a:lnTo>
                    <a:pt x="6069167" y="739862"/>
                  </a:lnTo>
                  <a:lnTo>
                    <a:pt x="6116555" y="740538"/>
                  </a:lnTo>
                  <a:lnTo>
                    <a:pt x="6163421" y="740863"/>
                  </a:lnTo>
                  <a:lnTo>
                    <a:pt x="6209749" y="740827"/>
                  </a:lnTo>
                  <a:lnTo>
                    <a:pt x="6255521" y="740419"/>
                  </a:lnTo>
                  <a:lnTo>
                    <a:pt x="6300720" y="739627"/>
                  </a:lnTo>
                  <a:lnTo>
                    <a:pt x="6345329" y="738441"/>
                  </a:lnTo>
                  <a:lnTo>
                    <a:pt x="6389329" y="736849"/>
                  </a:lnTo>
                  <a:lnTo>
                    <a:pt x="6432705" y="734841"/>
                  </a:lnTo>
                  <a:lnTo>
                    <a:pt x="6475438" y="732406"/>
                  </a:lnTo>
                  <a:lnTo>
                    <a:pt x="6517511" y="729533"/>
                  </a:lnTo>
                  <a:lnTo>
                    <a:pt x="6578430" y="724569"/>
                  </a:lnTo>
                  <a:lnTo>
                    <a:pt x="6639061" y="718756"/>
                  </a:lnTo>
                  <a:lnTo>
                    <a:pt x="6699392" y="712123"/>
                  </a:lnTo>
                  <a:lnTo>
                    <a:pt x="6759413" y="704701"/>
                  </a:lnTo>
                  <a:lnTo>
                    <a:pt x="6819113" y="696518"/>
                  </a:lnTo>
                  <a:lnTo>
                    <a:pt x="6878481" y="687604"/>
                  </a:lnTo>
                  <a:lnTo>
                    <a:pt x="6937506" y="677990"/>
                  </a:lnTo>
                  <a:lnTo>
                    <a:pt x="6996176" y="667705"/>
                  </a:lnTo>
                  <a:lnTo>
                    <a:pt x="7054482" y="656779"/>
                  </a:lnTo>
                  <a:lnTo>
                    <a:pt x="7112412" y="645242"/>
                  </a:lnTo>
                  <a:lnTo>
                    <a:pt x="7169955" y="633123"/>
                  </a:lnTo>
                  <a:lnTo>
                    <a:pt x="7227100" y="620451"/>
                  </a:lnTo>
                  <a:lnTo>
                    <a:pt x="7283837" y="607258"/>
                  </a:lnTo>
                  <a:lnTo>
                    <a:pt x="7340154" y="593573"/>
                  </a:lnTo>
                  <a:lnTo>
                    <a:pt x="7396041" y="579424"/>
                  </a:lnTo>
                  <a:lnTo>
                    <a:pt x="7451486" y="564843"/>
                  </a:lnTo>
                  <a:lnTo>
                    <a:pt x="7506479" y="549858"/>
                  </a:lnTo>
                  <a:lnTo>
                    <a:pt x="7561008" y="534501"/>
                  </a:lnTo>
                  <a:lnTo>
                    <a:pt x="7615064" y="518799"/>
                  </a:lnTo>
                  <a:lnTo>
                    <a:pt x="7668634" y="502784"/>
                  </a:lnTo>
                  <a:lnTo>
                    <a:pt x="7721708" y="486484"/>
                  </a:lnTo>
                  <a:lnTo>
                    <a:pt x="7774275" y="469930"/>
                  </a:lnTo>
                  <a:lnTo>
                    <a:pt x="7826323" y="453151"/>
                  </a:lnTo>
                  <a:lnTo>
                    <a:pt x="7877843" y="436178"/>
                  </a:lnTo>
                  <a:lnTo>
                    <a:pt x="7928824" y="419039"/>
                  </a:lnTo>
                  <a:lnTo>
                    <a:pt x="7979253" y="401765"/>
                  </a:lnTo>
                  <a:lnTo>
                    <a:pt x="8029121" y="384385"/>
                  </a:lnTo>
                  <a:lnTo>
                    <a:pt x="8078416" y="366929"/>
                  </a:lnTo>
                  <a:lnTo>
                    <a:pt x="8127127" y="349427"/>
                  </a:lnTo>
                  <a:lnTo>
                    <a:pt x="8175244" y="331908"/>
                  </a:lnTo>
                  <a:lnTo>
                    <a:pt x="8222756" y="314403"/>
                  </a:lnTo>
                  <a:lnTo>
                    <a:pt x="8269651" y="296941"/>
                  </a:lnTo>
                  <a:lnTo>
                    <a:pt x="8315919" y="279552"/>
                  </a:lnTo>
                  <a:lnTo>
                    <a:pt x="8361549" y="262265"/>
                  </a:lnTo>
                  <a:lnTo>
                    <a:pt x="8406530" y="245111"/>
                  </a:lnTo>
                  <a:lnTo>
                    <a:pt x="8450850" y="228119"/>
                  </a:lnTo>
                  <a:lnTo>
                    <a:pt x="8494500" y="211318"/>
                  </a:lnTo>
                  <a:lnTo>
                    <a:pt x="8537467" y="194739"/>
                  </a:lnTo>
                  <a:lnTo>
                    <a:pt x="8579742" y="178412"/>
                  </a:lnTo>
                  <a:lnTo>
                    <a:pt x="8621312" y="162365"/>
                  </a:lnTo>
                  <a:lnTo>
                    <a:pt x="8662169" y="146630"/>
                  </a:lnTo>
                  <a:lnTo>
                    <a:pt x="8702299" y="131235"/>
                  </a:lnTo>
                  <a:lnTo>
                    <a:pt x="8741693" y="116210"/>
                  </a:lnTo>
                  <a:lnTo>
                    <a:pt x="8780339" y="101585"/>
                  </a:lnTo>
                  <a:lnTo>
                    <a:pt x="8818227" y="87390"/>
                  </a:lnTo>
                  <a:lnTo>
                    <a:pt x="8855345" y="73655"/>
                  </a:lnTo>
                  <a:lnTo>
                    <a:pt x="8891683" y="60409"/>
                  </a:lnTo>
                  <a:lnTo>
                    <a:pt x="8961974" y="35504"/>
                  </a:lnTo>
                  <a:lnTo>
                    <a:pt x="9029013" y="12913"/>
                  </a:lnTo>
                  <a:lnTo>
                    <a:pt x="9061285" y="2560"/>
                  </a:lnTo>
                  <a:lnTo>
                    <a:pt x="9069593" y="0"/>
                  </a:lnTo>
                </a:path>
              </a:pathLst>
            </a:custGeom>
            <a:ln w="10774">
              <a:solidFill>
                <a:srgbClr val="87A34D"/>
              </a:solidFill>
            </a:ln>
          </p:spPr>
          <p:txBody>
            <a:bodyPr wrap="square" lIns="0" tIns="0" rIns="0" bIns="0" rtlCol="0"/>
            <a:lstStyle/>
            <a:p>
              <a:endParaRPr/>
            </a:p>
          </p:txBody>
        </p:sp>
        <p:sp>
          <p:nvSpPr>
            <p:cNvPr id="7" name="object 7"/>
            <p:cNvSpPr/>
            <p:nvPr/>
          </p:nvSpPr>
          <p:spPr>
            <a:xfrm>
              <a:off x="7" y="56967"/>
              <a:ext cx="9144000" cy="892810"/>
            </a:xfrm>
            <a:custGeom>
              <a:avLst/>
              <a:gdLst/>
              <a:ahLst/>
              <a:cxnLst/>
              <a:rect l="l" t="t" r="r" b="b"/>
              <a:pathLst>
                <a:path w="9144000" h="892810">
                  <a:moveTo>
                    <a:pt x="0" y="892460"/>
                  </a:moveTo>
                  <a:lnTo>
                    <a:pt x="52556" y="882917"/>
                  </a:lnTo>
                  <a:lnTo>
                    <a:pt x="110528" y="871362"/>
                  </a:lnTo>
                  <a:lnTo>
                    <a:pt x="173708" y="857976"/>
                  </a:lnTo>
                  <a:lnTo>
                    <a:pt x="241890" y="842936"/>
                  </a:lnTo>
                  <a:lnTo>
                    <a:pt x="314867" y="826421"/>
                  </a:lnTo>
                  <a:lnTo>
                    <a:pt x="353089" y="817666"/>
                  </a:lnTo>
                  <a:lnTo>
                    <a:pt x="392432" y="808610"/>
                  </a:lnTo>
                  <a:lnTo>
                    <a:pt x="432870" y="799274"/>
                  </a:lnTo>
                  <a:lnTo>
                    <a:pt x="474378" y="789682"/>
                  </a:lnTo>
                  <a:lnTo>
                    <a:pt x="516930" y="779854"/>
                  </a:lnTo>
                  <a:lnTo>
                    <a:pt x="560499" y="769814"/>
                  </a:lnTo>
                  <a:lnTo>
                    <a:pt x="605060" y="759585"/>
                  </a:lnTo>
                  <a:lnTo>
                    <a:pt x="650587" y="749187"/>
                  </a:lnTo>
                  <a:lnTo>
                    <a:pt x="697055" y="738644"/>
                  </a:lnTo>
                  <a:lnTo>
                    <a:pt x="744436" y="727978"/>
                  </a:lnTo>
                  <a:lnTo>
                    <a:pt x="792707" y="717211"/>
                  </a:lnTo>
                  <a:lnTo>
                    <a:pt x="841839" y="706366"/>
                  </a:lnTo>
                  <a:lnTo>
                    <a:pt x="891809" y="695464"/>
                  </a:lnTo>
                  <a:lnTo>
                    <a:pt x="942590" y="684529"/>
                  </a:lnTo>
                  <a:lnTo>
                    <a:pt x="994155" y="673582"/>
                  </a:lnTo>
                  <a:lnTo>
                    <a:pt x="1046480" y="662647"/>
                  </a:lnTo>
                  <a:lnTo>
                    <a:pt x="1099538" y="651744"/>
                  </a:lnTo>
                  <a:lnTo>
                    <a:pt x="1153304" y="640897"/>
                  </a:lnTo>
                  <a:lnTo>
                    <a:pt x="1207751" y="630128"/>
                  </a:lnTo>
                  <a:lnTo>
                    <a:pt x="1262854" y="619459"/>
                  </a:lnTo>
                  <a:lnTo>
                    <a:pt x="1318587" y="608913"/>
                  </a:lnTo>
                  <a:lnTo>
                    <a:pt x="1374924" y="598511"/>
                  </a:lnTo>
                  <a:lnTo>
                    <a:pt x="1431840" y="588277"/>
                  </a:lnTo>
                  <a:lnTo>
                    <a:pt x="1489308" y="578232"/>
                  </a:lnTo>
                  <a:lnTo>
                    <a:pt x="1547302" y="568399"/>
                  </a:lnTo>
                  <a:lnTo>
                    <a:pt x="1605797" y="558800"/>
                  </a:lnTo>
                  <a:lnTo>
                    <a:pt x="1664767" y="549457"/>
                  </a:lnTo>
                  <a:lnTo>
                    <a:pt x="1724185" y="540394"/>
                  </a:lnTo>
                  <a:lnTo>
                    <a:pt x="1784027" y="531631"/>
                  </a:lnTo>
                  <a:lnTo>
                    <a:pt x="1844266" y="523193"/>
                  </a:lnTo>
                  <a:lnTo>
                    <a:pt x="1904877" y="515099"/>
                  </a:lnTo>
                  <a:lnTo>
                    <a:pt x="1965833" y="507374"/>
                  </a:lnTo>
                  <a:lnTo>
                    <a:pt x="2027109" y="500040"/>
                  </a:lnTo>
                  <a:lnTo>
                    <a:pt x="2088678" y="493118"/>
                  </a:lnTo>
                  <a:lnTo>
                    <a:pt x="2150516" y="486631"/>
                  </a:lnTo>
                  <a:lnTo>
                    <a:pt x="2212596" y="480602"/>
                  </a:lnTo>
                  <a:lnTo>
                    <a:pt x="2274892" y="475053"/>
                  </a:lnTo>
                  <a:lnTo>
                    <a:pt x="2337378" y="470006"/>
                  </a:lnTo>
                  <a:lnTo>
                    <a:pt x="2400029" y="465483"/>
                  </a:lnTo>
                  <a:lnTo>
                    <a:pt x="2462819" y="461507"/>
                  </a:lnTo>
                  <a:lnTo>
                    <a:pt x="2525722" y="458099"/>
                  </a:lnTo>
                  <a:lnTo>
                    <a:pt x="2588711" y="455284"/>
                  </a:lnTo>
                  <a:lnTo>
                    <a:pt x="2630525" y="453792"/>
                  </a:lnTo>
                  <a:lnTo>
                    <a:pt x="2672984" y="452616"/>
                  </a:lnTo>
                  <a:lnTo>
                    <a:pt x="2716071" y="451750"/>
                  </a:lnTo>
                  <a:lnTo>
                    <a:pt x="2759769" y="451183"/>
                  </a:lnTo>
                  <a:lnTo>
                    <a:pt x="2804063" y="450907"/>
                  </a:lnTo>
                  <a:lnTo>
                    <a:pt x="2848935" y="450914"/>
                  </a:lnTo>
                  <a:lnTo>
                    <a:pt x="2894368" y="451195"/>
                  </a:lnTo>
                  <a:lnTo>
                    <a:pt x="2940346" y="451742"/>
                  </a:lnTo>
                  <a:lnTo>
                    <a:pt x="2986851" y="452545"/>
                  </a:lnTo>
                  <a:lnTo>
                    <a:pt x="3033868" y="453595"/>
                  </a:lnTo>
                  <a:lnTo>
                    <a:pt x="3081379" y="454886"/>
                  </a:lnTo>
                  <a:lnTo>
                    <a:pt x="3129368" y="456407"/>
                  </a:lnTo>
                  <a:lnTo>
                    <a:pt x="3177817" y="458150"/>
                  </a:lnTo>
                  <a:lnTo>
                    <a:pt x="3226710" y="460106"/>
                  </a:lnTo>
                  <a:lnTo>
                    <a:pt x="3276031" y="462267"/>
                  </a:lnTo>
                  <a:lnTo>
                    <a:pt x="3325763" y="464625"/>
                  </a:lnTo>
                  <a:lnTo>
                    <a:pt x="3375888" y="467170"/>
                  </a:lnTo>
                  <a:lnTo>
                    <a:pt x="3426390" y="469894"/>
                  </a:lnTo>
                  <a:lnTo>
                    <a:pt x="3477253" y="472788"/>
                  </a:lnTo>
                  <a:lnTo>
                    <a:pt x="3528459" y="475843"/>
                  </a:lnTo>
                  <a:lnTo>
                    <a:pt x="3579992" y="479052"/>
                  </a:lnTo>
                  <a:lnTo>
                    <a:pt x="3631835" y="482405"/>
                  </a:lnTo>
                  <a:lnTo>
                    <a:pt x="3683971" y="485894"/>
                  </a:lnTo>
                  <a:lnTo>
                    <a:pt x="3736383" y="489509"/>
                  </a:lnTo>
                  <a:lnTo>
                    <a:pt x="3789056" y="493243"/>
                  </a:lnTo>
                  <a:lnTo>
                    <a:pt x="3841971" y="497087"/>
                  </a:lnTo>
                  <a:lnTo>
                    <a:pt x="3895113" y="501032"/>
                  </a:lnTo>
                  <a:lnTo>
                    <a:pt x="3948464" y="505069"/>
                  </a:lnTo>
                  <a:lnTo>
                    <a:pt x="4002008" y="509191"/>
                  </a:lnTo>
                  <a:lnTo>
                    <a:pt x="4055728" y="513387"/>
                  </a:lnTo>
                  <a:lnTo>
                    <a:pt x="4109607" y="517650"/>
                  </a:lnTo>
                  <a:lnTo>
                    <a:pt x="4163628" y="521971"/>
                  </a:lnTo>
                  <a:lnTo>
                    <a:pt x="4217775" y="526341"/>
                  </a:lnTo>
                  <a:lnTo>
                    <a:pt x="4272031" y="530752"/>
                  </a:lnTo>
                  <a:lnTo>
                    <a:pt x="4326380" y="535194"/>
                  </a:lnTo>
                  <a:lnTo>
                    <a:pt x="4380804" y="539660"/>
                  </a:lnTo>
                  <a:lnTo>
                    <a:pt x="4435286" y="544141"/>
                  </a:lnTo>
                  <a:lnTo>
                    <a:pt x="4489810" y="548628"/>
                  </a:lnTo>
                  <a:lnTo>
                    <a:pt x="4544360" y="553112"/>
                  </a:lnTo>
                  <a:lnTo>
                    <a:pt x="4598918" y="557585"/>
                  </a:lnTo>
                  <a:lnTo>
                    <a:pt x="4653467" y="562038"/>
                  </a:lnTo>
                  <a:lnTo>
                    <a:pt x="4707992" y="566463"/>
                  </a:lnTo>
                  <a:lnTo>
                    <a:pt x="4762474" y="570850"/>
                  </a:lnTo>
                  <a:lnTo>
                    <a:pt x="4816898" y="575192"/>
                  </a:lnTo>
                  <a:lnTo>
                    <a:pt x="4871247" y="579479"/>
                  </a:lnTo>
                  <a:lnTo>
                    <a:pt x="4925503" y="583704"/>
                  </a:lnTo>
                  <a:lnTo>
                    <a:pt x="4979651" y="587856"/>
                  </a:lnTo>
                  <a:lnTo>
                    <a:pt x="5033673" y="591928"/>
                  </a:lnTo>
                  <a:lnTo>
                    <a:pt x="5087552" y="595911"/>
                  </a:lnTo>
                  <a:lnTo>
                    <a:pt x="5141272" y="599797"/>
                  </a:lnTo>
                  <a:lnTo>
                    <a:pt x="5194817" y="603576"/>
                  </a:lnTo>
                  <a:lnTo>
                    <a:pt x="5248168" y="607240"/>
                  </a:lnTo>
                  <a:lnTo>
                    <a:pt x="5301311" y="610781"/>
                  </a:lnTo>
                  <a:lnTo>
                    <a:pt x="5354227" y="614190"/>
                  </a:lnTo>
                  <a:lnTo>
                    <a:pt x="5406900" y="617458"/>
                  </a:lnTo>
                  <a:lnTo>
                    <a:pt x="5459313" y="620576"/>
                  </a:lnTo>
                  <a:lnTo>
                    <a:pt x="5511450" y="623536"/>
                  </a:lnTo>
                  <a:lnTo>
                    <a:pt x="5563294" y="626329"/>
                  </a:lnTo>
                  <a:lnTo>
                    <a:pt x="5614828" y="628947"/>
                  </a:lnTo>
                  <a:lnTo>
                    <a:pt x="5666035" y="631381"/>
                  </a:lnTo>
                  <a:lnTo>
                    <a:pt x="5716898" y="633623"/>
                  </a:lnTo>
                  <a:lnTo>
                    <a:pt x="5767402" y="635662"/>
                  </a:lnTo>
                  <a:lnTo>
                    <a:pt x="5817528" y="637492"/>
                  </a:lnTo>
                  <a:lnTo>
                    <a:pt x="5867261" y="639104"/>
                  </a:lnTo>
                  <a:lnTo>
                    <a:pt x="5916583" y="640488"/>
                  </a:lnTo>
                  <a:lnTo>
                    <a:pt x="5965477" y="641636"/>
                  </a:lnTo>
                  <a:lnTo>
                    <a:pt x="6013928" y="642540"/>
                  </a:lnTo>
                  <a:lnTo>
                    <a:pt x="6061918" y="643190"/>
                  </a:lnTo>
                  <a:lnTo>
                    <a:pt x="6109431" y="643579"/>
                  </a:lnTo>
                  <a:lnTo>
                    <a:pt x="6156449" y="643697"/>
                  </a:lnTo>
                  <a:lnTo>
                    <a:pt x="6202956" y="643537"/>
                  </a:lnTo>
                  <a:lnTo>
                    <a:pt x="6248935" y="643088"/>
                  </a:lnTo>
                  <a:lnTo>
                    <a:pt x="6294370" y="642343"/>
                  </a:lnTo>
                  <a:lnTo>
                    <a:pt x="6339243" y="641293"/>
                  </a:lnTo>
                  <a:lnTo>
                    <a:pt x="6383538" y="639930"/>
                  </a:lnTo>
                  <a:lnTo>
                    <a:pt x="6427239" y="638244"/>
                  </a:lnTo>
                  <a:lnTo>
                    <a:pt x="6470328" y="636227"/>
                  </a:lnTo>
                  <a:lnTo>
                    <a:pt x="6512788" y="633871"/>
                  </a:lnTo>
                  <a:lnTo>
                    <a:pt x="6554603" y="631166"/>
                  </a:lnTo>
                  <a:lnTo>
                    <a:pt x="6616296" y="626504"/>
                  </a:lnTo>
                  <a:lnTo>
                    <a:pt x="6677690" y="621124"/>
                  </a:lnTo>
                  <a:lnTo>
                    <a:pt x="6738773" y="615052"/>
                  </a:lnTo>
                  <a:lnTo>
                    <a:pt x="6799535" y="608315"/>
                  </a:lnTo>
                  <a:lnTo>
                    <a:pt x="6859963" y="600938"/>
                  </a:lnTo>
                  <a:lnTo>
                    <a:pt x="6920047" y="592947"/>
                  </a:lnTo>
                  <a:lnTo>
                    <a:pt x="6979774" y="584367"/>
                  </a:lnTo>
                  <a:lnTo>
                    <a:pt x="7039134" y="575224"/>
                  </a:lnTo>
                  <a:lnTo>
                    <a:pt x="7098114" y="565545"/>
                  </a:lnTo>
                  <a:lnTo>
                    <a:pt x="7156704" y="555355"/>
                  </a:lnTo>
                  <a:lnTo>
                    <a:pt x="7214891" y="544680"/>
                  </a:lnTo>
                  <a:lnTo>
                    <a:pt x="7272666" y="533545"/>
                  </a:lnTo>
                  <a:lnTo>
                    <a:pt x="7330014" y="521977"/>
                  </a:lnTo>
                  <a:lnTo>
                    <a:pt x="7386927" y="510001"/>
                  </a:lnTo>
                  <a:lnTo>
                    <a:pt x="7443391" y="497643"/>
                  </a:lnTo>
                  <a:lnTo>
                    <a:pt x="7499396" y="484929"/>
                  </a:lnTo>
                  <a:lnTo>
                    <a:pt x="7554930" y="471885"/>
                  </a:lnTo>
                  <a:lnTo>
                    <a:pt x="7609981" y="458536"/>
                  </a:lnTo>
                  <a:lnTo>
                    <a:pt x="7664538" y="444909"/>
                  </a:lnTo>
                  <a:lnTo>
                    <a:pt x="7718590" y="431028"/>
                  </a:lnTo>
                  <a:lnTo>
                    <a:pt x="7772125" y="416921"/>
                  </a:lnTo>
                  <a:lnTo>
                    <a:pt x="7825131" y="402612"/>
                  </a:lnTo>
                  <a:lnTo>
                    <a:pt x="7877598" y="388128"/>
                  </a:lnTo>
                  <a:lnTo>
                    <a:pt x="7929513" y="373494"/>
                  </a:lnTo>
                  <a:lnTo>
                    <a:pt x="7980865" y="358736"/>
                  </a:lnTo>
                  <a:lnTo>
                    <a:pt x="8031643" y="343880"/>
                  </a:lnTo>
                  <a:lnTo>
                    <a:pt x="8081835" y="328952"/>
                  </a:lnTo>
                  <a:lnTo>
                    <a:pt x="8131430" y="313977"/>
                  </a:lnTo>
                  <a:lnTo>
                    <a:pt x="8180416" y="298982"/>
                  </a:lnTo>
                  <a:lnTo>
                    <a:pt x="8228782" y="283992"/>
                  </a:lnTo>
                  <a:lnTo>
                    <a:pt x="8276516" y="269033"/>
                  </a:lnTo>
                  <a:lnTo>
                    <a:pt x="8323607" y="254131"/>
                  </a:lnTo>
                  <a:lnTo>
                    <a:pt x="8370043" y="239311"/>
                  </a:lnTo>
                  <a:lnTo>
                    <a:pt x="8415813" y="224600"/>
                  </a:lnTo>
                  <a:lnTo>
                    <a:pt x="8460905" y="210022"/>
                  </a:lnTo>
                  <a:lnTo>
                    <a:pt x="8505308" y="195605"/>
                  </a:lnTo>
                  <a:lnTo>
                    <a:pt x="8549010" y="181374"/>
                  </a:lnTo>
                  <a:lnTo>
                    <a:pt x="8592001" y="167354"/>
                  </a:lnTo>
                  <a:lnTo>
                    <a:pt x="8634268" y="153572"/>
                  </a:lnTo>
                  <a:lnTo>
                    <a:pt x="8675799" y="140053"/>
                  </a:lnTo>
                  <a:lnTo>
                    <a:pt x="8716585" y="126823"/>
                  </a:lnTo>
                  <a:lnTo>
                    <a:pt x="8756612" y="113907"/>
                  </a:lnTo>
                  <a:lnTo>
                    <a:pt x="8795869" y="101333"/>
                  </a:lnTo>
                  <a:lnTo>
                    <a:pt x="8834346" y="89125"/>
                  </a:lnTo>
                  <a:lnTo>
                    <a:pt x="8872030" y="77309"/>
                  </a:lnTo>
                  <a:lnTo>
                    <a:pt x="8908911" y="65911"/>
                  </a:lnTo>
                  <a:lnTo>
                    <a:pt x="8980214" y="44473"/>
                  </a:lnTo>
                  <a:lnTo>
                    <a:pt x="9048163" y="25016"/>
                  </a:lnTo>
                  <a:lnTo>
                    <a:pt x="9112667" y="7748"/>
                  </a:lnTo>
                  <a:lnTo>
                    <a:pt x="9143598" y="0"/>
                  </a:lnTo>
                </a:path>
              </a:pathLst>
            </a:custGeom>
            <a:ln w="9524">
              <a:solidFill>
                <a:srgbClr val="8064A1"/>
              </a:solidFill>
            </a:ln>
          </p:spPr>
          <p:txBody>
            <a:bodyPr wrap="square" lIns="0" tIns="0" rIns="0" bIns="0" rtlCol="0"/>
            <a:lstStyle/>
            <a:p>
              <a:endParaRPr/>
            </a:p>
          </p:txBody>
        </p:sp>
      </p:grpSp>
      <p:sp>
        <p:nvSpPr>
          <p:cNvPr id="8" name="object 8"/>
          <p:cNvSpPr txBox="1">
            <a:spLocks noGrp="1"/>
          </p:cNvSpPr>
          <p:nvPr>
            <p:ph type="title"/>
          </p:nvPr>
        </p:nvSpPr>
        <p:spPr>
          <a:xfrm>
            <a:off x="444499" y="1046985"/>
            <a:ext cx="7485380" cy="787400"/>
          </a:xfrm>
          <a:prstGeom prst="rect">
            <a:avLst/>
          </a:prstGeom>
        </p:spPr>
        <p:txBody>
          <a:bodyPr vert="horz" wrap="square" lIns="0" tIns="12700" rIns="0" bIns="0" rtlCol="0">
            <a:spAutoFit/>
          </a:bodyPr>
          <a:lstStyle/>
          <a:p>
            <a:pPr marL="12700">
              <a:lnSpc>
                <a:spcPct val="100000"/>
              </a:lnSpc>
              <a:spcBef>
                <a:spcPts val="100"/>
              </a:spcBef>
            </a:pPr>
            <a:r>
              <a:rPr sz="5000" b="0" spc="-10" dirty="0">
                <a:latin typeface="Arial"/>
                <a:cs typeface="Arial"/>
              </a:rPr>
              <a:t>Açık Piyasa İşlem</a:t>
            </a:r>
            <a:r>
              <a:rPr sz="5000" b="0" spc="-95" dirty="0">
                <a:latin typeface="Arial"/>
                <a:cs typeface="Arial"/>
              </a:rPr>
              <a:t> </a:t>
            </a:r>
            <a:r>
              <a:rPr sz="5000" b="0" spc="-5" dirty="0">
                <a:latin typeface="Arial"/>
                <a:cs typeface="Arial"/>
              </a:rPr>
              <a:t>Çeşitleri</a:t>
            </a:r>
            <a:endParaRPr sz="5000">
              <a:latin typeface="Arial"/>
              <a:cs typeface="Arial"/>
            </a:endParaRPr>
          </a:p>
        </p:txBody>
      </p:sp>
      <p:sp>
        <p:nvSpPr>
          <p:cNvPr id="9" name="object 9"/>
          <p:cNvSpPr txBox="1"/>
          <p:nvPr/>
        </p:nvSpPr>
        <p:spPr>
          <a:xfrm>
            <a:off x="430366" y="1872387"/>
            <a:ext cx="8182609" cy="3859529"/>
          </a:xfrm>
          <a:prstGeom prst="rect">
            <a:avLst/>
          </a:prstGeom>
        </p:spPr>
        <p:txBody>
          <a:bodyPr vert="horz" wrap="square" lIns="0" tIns="86995" rIns="0" bIns="0" rtlCol="0">
            <a:spAutoFit/>
          </a:bodyPr>
          <a:lstStyle/>
          <a:p>
            <a:pPr marL="386715" indent="-374650" algn="just">
              <a:lnSpc>
                <a:spcPct val="100000"/>
              </a:lnSpc>
              <a:spcBef>
                <a:spcPts val="685"/>
              </a:spcBef>
              <a:buClr>
                <a:srgbClr val="9ABA59"/>
              </a:buClr>
              <a:buSzPct val="94642"/>
              <a:buFont typeface="Noto Sans Symbols"/>
              <a:buChar char="●"/>
              <a:tabLst>
                <a:tab pos="387350" algn="l"/>
              </a:tabLst>
            </a:pPr>
            <a:r>
              <a:rPr sz="2800" b="1" spc="-5" dirty="0">
                <a:latin typeface="Arial"/>
                <a:cs typeface="Arial"/>
              </a:rPr>
              <a:t>Ters</a:t>
            </a:r>
            <a:r>
              <a:rPr sz="2800" b="1" spc="-15" dirty="0">
                <a:latin typeface="Arial"/>
                <a:cs typeface="Arial"/>
              </a:rPr>
              <a:t> </a:t>
            </a:r>
            <a:r>
              <a:rPr sz="2800" b="1" spc="-5" dirty="0">
                <a:latin typeface="Arial"/>
                <a:cs typeface="Arial"/>
              </a:rPr>
              <a:t>Repo</a:t>
            </a:r>
            <a:endParaRPr sz="2800">
              <a:latin typeface="Arial"/>
              <a:cs typeface="Arial"/>
            </a:endParaRPr>
          </a:p>
          <a:p>
            <a:pPr marL="386715" marR="10160" indent="-367665" algn="just">
              <a:lnSpc>
                <a:spcPct val="101000"/>
              </a:lnSpc>
              <a:spcBef>
                <a:spcPts val="509"/>
              </a:spcBef>
              <a:buClr>
                <a:srgbClr val="9ABA59"/>
              </a:buClr>
              <a:buSzPct val="94230"/>
              <a:buFont typeface="Noto Sans Symbols"/>
              <a:buChar char="⚫"/>
              <a:tabLst>
                <a:tab pos="387350" algn="l"/>
              </a:tabLst>
            </a:pPr>
            <a:r>
              <a:rPr sz="2600" spc="-5" dirty="0">
                <a:latin typeface="Arial"/>
                <a:cs typeface="Arial"/>
              </a:rPr>
              <a:t>Ters </a:t>
            </a:r>
            <a:r>
              <a:rPr sz="2600" dirty="0">
                <a:latin typeface="Arial"/>
                <a:cs typeface="Arial"/>
              </a:rPr>
              <a:t>repo </a:t>
            </a:r>
            <a:r>
              <a:rPr sz="2600" spc="-5" dirty="0">
                <a:latin typeface="Arial"/>
                <a:cs typeface="Arial"/>
              </a:rPr>
              <a:t>işlemleri; genellikle piyasada geçici likidite  fazlası </a:t>
            </a:r>
            <a:r>
              <a:rPr sz="2600" dirty="0">
                <a:latin typeface="Arial"/>
                <a:cs typeface="Arial"/>
              </a:rPr>
              <a:t>yaşandığı </a:t>
            </a:r>
            <a:r>
              <a:rPr sz="2600" spc="-5" dirty="0">
                <a:latin typeface="Arial"/>
                <a:cs typeface="Arial"/>
              </a:rPr>
              <a:t>durumlarda, gerekli olmayan  likiditenin </a:t>
            </a:r>
            <a:r>
              <a:rPr sz="2600" dirty="0">
                <a:latin typeface="Arial"/>
                <a:cs typeface="Arial"/>
              </a:rPr>
              <a:t>çekilmesi </a:t>
            </a:r>
            <a:r>
              <a:rPr sz="2600" spc="-5" dirty="0">
                <a:latin typeface="Arial"/>
                <a:cs typeface="Arial"/>
              </a:rPr>
              <a:t>amacıyla</a:t>
            </a:r>
            <a:r>
              <a:rPr sz="2600" spc="-20" dirty="0">
                <a:latin typeface="Arial"/>
                <a:cs typeface="Arial"/>
              </a:rPr>
              <a:t> </a:t>
            </a:r>
            <a:r>
              <a:rPr sz="2600" dirty="0">
                <a:latin typeface="Arial"/>
                <a:cs typeface="Arial"/>
              </a:rPr>
              <a:t>yapılır.</a:t>
            </a:r>
            <a:endParaRPr sz="2600">
              <a:latin typeface="Arial"/>
              <a:cs typeface="Arial"/>
            </a:endParaRPr>
          </a:p>
          <a:p>
            <a:pPr marL="386715" marR="5080" indent="-367665" algn="just">
              <a:lnSpc>
                <a:spcPct val="101000"/>
              </a:lnSpc>
              <a:spcBef>
                <a:spcPts val="520"/>
              </a:spcBef>
              <a:buClr>
                <a:srgbClr val="9ABA59"/>
              </a:buClr>
              <a:buSzPct val="94230"/>
              <a:buFont typeface="Noto Sans Symbols"/>
              <a:buChar char="⚫"/>
              <a:tabLst>
                <a:tab pos="387350" algn="l"/>
              </a:tabLst>
            </a:pPr>
            <a:r>
              <a:rPr sz="2600" dirty="0">
                <a:latin typeface="Arial"/>
                <a:cs typeface="Arial"/>
              </a:rPr>
              <a:t>Merkez </a:t>
            </a:r>
            <a:r>
              <a:rPr sz="2600" spc="-10" dirty="0">
                <a:latin typeface="Arial"/>
                <a:cs typeface="Arial"/>
              </a:rPr>
              <a:t>Bankası; </a:t>
            </a:r>
            <a:r>
              <a:rPr sz="2600" spc="-5" dirty="0">
                <a:latin typeface="Arial"/>
                <a:cs typeface="Arial"/>
              </a:rPr>
              <a:t>portföyündeki </a:t>
            </a:r>
            <a:r>
              <a:rPr sz="2600" dirty="0">
                <a:latin typeface="Arial"/>
                <a:cs typeface="Arial"/>
              </a:rPr>
              <a:t>kıymetleri, </a:t>
            </a:r>
            <a:r>
              <a:rPr sz="2600" spc="-5" dirty="0">
                <a:latin typeface="Arial"/>
                <a:cs typeface="Arial"/>
              </a:rPr>
              <a:t>açık  piyasa işlemleri </a:t>
            </a:r>
            <a:r>
              <a:rPr sz="2600" dirty="0">
                <a:latin typeface="Arial"/>
                <a:cs typeface="Arial"/>
              </a:rPr>
              <a:t>yapmaya yetkili kuruluşlara </a:t>
            </a:r>
            <a:r>
              <a:rPr sz="2600" spc="-5" dirty="0">
                <a:latin typeface="Arial"/>
                <a:cs typeface="Arial"/>
              </a:rPr>
              <a:t>işlem  tarihinde </a:t>
            </a:r>
            <a:r>
              <a:rPr sz="2600" dirty="0">
                <a:latin typeface="Arial"/>
                <a:cs typeface="Arial"/>
              </a:rPr>
              <a:t>sözleşme yaparak </a:t>
            </a:r>
            <a:r>
              <a:rPr sz="2600" spc="-5" dirty="0">
                <a:latin typeface="Arial"/>
                <a:cs typeface="Arial"/>
              </a:rPr>
              <a:t>işlem </a:t>
            </a:r>
            <a:r>
              <a:rPr sz="2600" dirty="0">
                <a:latin typeface="Arial"/>
                <a:cs typeface="Arial"/>
              </a:rPr>
              <a:t>sırasında  </a:t>
            </a:r>
            <a:r>
              <a:rPr sz="2600" spc="-5" dirty="0">
                <a:latin typeface="Arial"/>
                <a:cs typeface="Arial"/>
              </a:rPr>
              <a:t>belirlenen fiyat üzerinden, ileri bir tarihte geri almak  taahhüdüyle</a:t>
            </a:r>
            <a:r>
              <a:rPr sz="2600" spc="-15" dirty="0">
                <a:latin typeface="Arial"/>
                <a:cs typeface="Arial"/>
              </a:rPr>
              <a:t> </a:t>
            </a:r>
            <a:r>
              <a:rPr sz="2600" dirty="0">
                <a:latin typeface="Arial"/>
                <a:cs typeface="Arial"/>
              </a:rPr>
              <a:t>satar.</a:t>
            </a:r>
            <a:endParaRPr sz="2600">
              <a:latin typeface="Arial"/>
              <a:cs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9981809-4247-A53C-0AD5-1759430F6933}"/>
              </a:ext>
            </a:extLst>
          </p:cNvPr>
          <p:cNvSpPr>
            <a:spLocks noGrp="1"/>
          </p:cNvSpPr>
          <p:nvPr>
            <p:ph type="title"/>
          </p:nvPr>
        </p:nvSpPr>
        <p:spPr>
          <a:xfrm>
            <a:off x="444499" y="141528"/>
            <a:ext cx="8255001" cy="492443"/>
          </a:xfrm>
        </p:spPr>
        <p:txBody>
          <a:bodyPr>
            <a:normAutofit fontScale="90000"/>
          </a:bodyPr>
          <a:lstStyle/>
          <a:p>
            <a:r>
              <a:rPr lang="tr-TR" dirty="0"/>
              <a:t>.</a:t>
            </a:r>
          </a:p>
        </p:txBody>
      </p:sp>
      <p:graphicFrame>
        <p:nvGraphicFramePr>
          <p:cNvPr id="4" name="Tablo 3">
            <a:extLst>
              <a:ext uri="{FF2B5EF4-FFF2-40B4-BE49-F238E27FC236}">
                <a16:creationId xmlns:a16="http://schemas.microsoft.com/office/drawing/2014/main" id="{F2234CDA-39B6-1C61-D3FE-6FC53E4A859A}"/>
              </a:ext>
            </a:extLst>
          </p:cNvPr>
          <p:cNvGraphicFramePr>
            <a:graphicFrameLocks noGrp="1"/>
          </p:cNvGraphicFramePr>
          <p:nvPr>
            <p:extLst>
              <p:ext uri="{D42A27DB-BD31-4B8C-83A1-F6EECF244321}">
                <p14:modId xmlns:p14="http://schemas.microsoft.com/office/powerpoint/2010/main" val="1634271331"/>
              </p:ext>
            </p:extLst>
          </p:nvPr>
        </p:nvGraphicFramePr>
        <p:xfrm>
          <a:off x="0" y="633971"/>
          <a:ext cx="8699500" cy="2900834"/>
        </p:xfrm>
        <a:graphic>
          <a:graphicData uri="http://schemas.openxmlformats.org/drawingml/2006/table">
            <a:tbl>
              <a:tblPr/>
              <a:tblGrid>
                <a:gridCol w="2234101">
                  <a:extLst>
                    <a:ext uri="{9D8B030D-6E8A-4147-A177-3AD203B41FA5}">
                      <a16:colId xmlns:a16="http://schemas.microsoft.com/office/drawing/2014/main" val="739675213"/>
                    </a:ext>
                  </a:extLst>
                </a:gridCol>
                <a:gridCol w="2155133">
                  <a:extLst>
                    <a:ext uri="{9D8B030D-6E8A-4147-A177-3AD203B41FA5}">
                      <a16:colId xmlns:a16="http://schemas.microsoft.com/office/drawing/2014/main" val="1858160218"/>
                    </a:ext>
                  </a:extLst>
                </a:gridCol>
                <a:gridCol w="2155133">
                  <a:extLst>
                    <a:ext uri="{9D8B030D-6E8A-4147-A177-3AD203B41FA5}">
                      <a16:colId xmlns:a16="http://schemas.microsoft.com/office/drawing/2014/main" val="91783241"/>
                    </a:ext>
                  </a:extLst>
                </a:gridCol>
                <a:gridCol w="2155133">
                  <a:extLst>
                    <a:ext uri="{9D8B030D-6E8A-4147-A177-3AD203B41FA5}">
                      <a16:colId xmlns:a16="http://schemas.microsoft.com/office/drawing/2014/main" val="1434167692"/>
                    </a:ext>
                  </a:extLst>
                </a:gridCol>
              </a:tblGrid>
              <a:tr h="626618">
                <a:tc>
                  <a:txBody>
                    <a:bodyPr/>
                    <a:lstStyle/>
                    <a:p>
                      <a:pPr>
                        <a:buNone/>
                      </a:pPr>
                      <a:r>
                        <a:rPr lang="tr-TR" sz="2400" dirty="0"/>
                        <a:t>İşlem</a:t>
                      </a:r>
                    </a:p>
                  </a:txBody>
                  <a:tcPr marL="52285" marR="52285" marT="26143" marB="26143" anchor="ctr">
                    <a:lnL>
                      <a:noFill/>
                    </a:lnL>
                    <a:lnR>
                      <a:noFill/>
                    </a:lnR>
                    <a:lnT>
                      <a:noFill/>
                    </a:lnT>
                    <a:lnB>
                      <a:noFill/>
                    </a:lnB>
                    <a:noFill/>
                  </a:tcPr>
                </a:tc>
                <a:tc>
                  <a:txBody>
                    <a:bodyPr/>
                    <a:lstStyle/>
                    <a:p>
                      <a:pPr>
                        <a:buNone/>
                      </a:pPr>
                      <a:r>
                        <a:rPr lang="tr-TR" sz="2000" dirty="0"/>
                        <a:t>Kim kime para verir?</a:t>
                      </a:r>
                    </a:p>
                  </a:txBody>
                  <a:tcPr marL="52285" marR="52285" marT="26143" marB="26143" anchor="ctr">
                    <a:lnL>
                      <a:noFill/>
                    </a:lnL>
                    <a:lnR>
                      <a:noFill/>
                    </a:lnR>
                    <a:lnT>
                      <a:noFill/>
                    </a:lnT>
                    <a:lnB>
                      <a:noFill/>
                    </a:lnB>
                    <a:noFill/>
                  </a:tcPr>
                </a:tc>
                <a:tc>
                  <a:txBody>
                    <a:bodyPr/>
                    <a:lstStyle/>
                    <a:p>
                      <a:pPr>
                        <a:buNone/>
                      </a:pPr>
                      <a:r>
                        <a:rPr lang="tr-TR" sz="2000" dirty="0"/>
                        <a:t>Teminat var mı?</a:t>
                      </a:r>
                    </a:p>
                  </a:txBody>
                  <a:tcPr marL="52285" marR="52285" marT="26143" marB="26143" anchor="ctr">
                    <a:lnL>
                      <a:noFill/>
                    </a:lnL>
                    <a:lnR>
                      <a:noFill/>
                    </a:lnR>
                    <a:lnT>
                      <a:noFill/>
                    </a:lnT>
                    <a:lnB>
                      <a:noFill/>
                    </a:lnB>
                    <a:noFill/>
                  </a:tcPr>
                </a:tc>
                <a:tc>
                  <a:txBody>
                    <a:bodyPr/>
                    <a:lstStyle/>
                    <a:p>
                      <a:pPr>
                        <a:buNone/>
                      </a:pPr>
                      <a:r>
                        <a:rPr lang="tr-TR" sz="2000" dirty="0"/>
                        <a:t>Amaç</a:t>
                      </a:r>
                    </a:p>
                  </a:txBody>
                  <a:tcPr marL="52285" marR="52285" marT="26143" marB="26143" anchor="ctr">
                    <a:lnL>
                      <a:noFill/>
                    </a:lnL>
                    <a:lnR>
                      <a:noFill/>
                    </a:lnR>
                    <a:lnT>
                      <a:noFill/>
                    </a:lnT>
                    <a:lnB>
                      <a:noFill/>
                    </a:lnB>
                    <a:noFill/>
                  </a:tcPr>
                </a:tc>
                <a:extLst>
                  <a:ext uri="{0D108BD9-81ED-4DB2-BD59-A6C34878D82A}">
                    <a16:rowId xmlns:a16="http://schemas.microsoft.com/office/drawing/2014/main" val="178018138"/>
                  </a:ext>
                </a:extLst>
              </a:tr>
              <a:tr h="626618">
                <a:tc>
                  <a:txBody>
                    <a:bodyPr/>
                    <a:lstStyle/>
                    <a:p>
                      <a:pPr>
                        <a:buNone/>
                      </a:pPr>
                      <a:r>
                        <a:rPr lang="tr-TR" sz="2400" b="1"/>
                        <a:t>Repo</a:t>
                      </a:r>
                      <a:endParaRPr lang="tr-TR" sz="2400"/>
                    </a:p>
                  </a:txBody>
                  <a:tcPr marL="52285" marR="52285" marT="26143" marB="26143" anchor="ctr">
                    <a:lnL>
                      <a:noFill/>
                    </a:lnL>
                    <a:lnR>
                      <a:noFill/>
                    </a:lnR>
                    <a:lnT>
                      <a:noFill/>
                    </a:lnT>
                    <a:lnB>
                      <a:noFill/>
                    </a:lnB>
                    <a:noFill/>
                  </a:tcPr>
                </a:tc>
                <a:tc>
                  <a:txBody>
                    <a:bodyPr/>
                    <a:lstStyle/>
                    <a:p>
                      <a:pPr>
                        <a:buNone/>
                      </a:pPr>
                      <a:r>
                        <a:rPr lang="tr-TR" sz="2000" dirty="0"/>
                        <a:t>TCMB → Banka</a:t>
                      </a:r>
                    </a:p>
                  </a:txBody>
                  <a:tcPr marL="52285" marR="52285" marT="26143" marB="26143" anchor="ctr">
                    <a:lnL>
                      <a:noFill/>
                    </a:lnL>
                    <a:lnR>
                      <a:noFill/>
                    </a:lnR>
                    <a:lnT>
                      <a:noFill/>
                    </a:lnT>
                    <a:lnB>
                      <a:noFill/>
                    </a:lnB>
                    <a:noFill/>
                  </a:tcPr>
                </a:tc>
                <a:tc>
                  <a:txBody>
                    <a:bodyPr/>
                    <a:lstStyle/>
                    <a:p>
                      <a:pPr>
                        <a:buNone/>
                      </a:pPr>
                      <a:r>
                        <a:rPr lang="tr-TR" sz="2000" dirty="0"/>
                        <a:t>Var (devlet tahvili vb.)</a:t>
                      </a:r>
                    </a:p>
                  </a:txBody>
                  <a:tcPr marL="52285" marR="52285" marT="26143" marB="26143" anchor="ctr">
                    <a:lnL>
                      <a:noFill/>
                    </a:lnL>
                    <a:lnR>
                      <a:noFill/>
                    </a:lnR>
                    <a:lnT>
                      <a:noFill/>
                    </a:lnT>
                    <a:lnB>
                      <a:noFill/>
                    </a:lnB>
                    <a:noFill/>
                  </a:tcPr>
                </a:tc>
                <a:tc>
                  <a:txBody>
                    <a:bodyPr/>
                    <a:lstStyle/>
                    <a:p>
                      <a:pPr>
                        <a:buNone/>
                      </a:pPr>
                      <a:r>
                        <a:rPr lang="tr-TR" sz="2000" dirty="0"/>
                        <a:t>Piyasaya para vermek</a:t>
                      </a:r>
                    </a:p>
                  </a:txBody>
                  <a:tcPr marL="52285" marR="52285" marT="26143" marB="26143" anchor="ctr">
                    <a:lnL>
                      <a:noFill/>
                    </a:lnL>
                    <a:lnR>
                      <a:noFill/>
                    </a:lnR>
                    <a:lnT>
                      <a:noFill/>
                    </a:lnT>
                    <a:lnB>
                      <a:noFill/>
                    </a:lnB>
                    <a:noFill/>
                  </a:tcPr>
                </a:tc>
                <a:extLst>
                  <a:ext uri="{0D108BD9-81ED-4DB2-BD59-A6C34878D82A}">
                    <a16:rowId xmlns:a16="http://schemas.microsoft.com/office/drawing/2014/main" val="469501584"/>
                  </a:ext>
                </a:extLst>
              </a:tr>
              <a:tr h="626618">
                <a:tc>
                  <a:txBody>
                    <a:bodyPr/>
                    <a:lstStyle/>
                    <a:p>
                      <a:pPr>
                        <a:buNone/>
                      </a:pPr>
                      <a:r>
                        <a:rPr lang="tr-TR" sz="2400" b="1"/>
                        <a:t>Ters Repo</a:t>
                      </a:r>
                      <a:endParaRPr lang="tr-TR" sz="2400"/>
                    </a:p>
                  </a:txBody>
                  <a:tcPr marL="52285" marR="52285" marT="26143" marB="26143" anchor="ctr">
                    <a:lnL>
                      <a:noFill/>
                    </a:lnL>
                    <a:lnR>
                      <a:noFill/>
                    </a:lnR>
                    <a:lnT>
                      <a:noFill/>
                    </a:lnT>
                    <a:lnB>
                      <a:noFill/>
                    </a:lnB>
                    <a:noFill/>
                  </a:tcPr>
                </a:tc>
                <a:tc>
                  <a:txBody>
                    <a:bodyPr/>
                    <a:lstStyle/>
                    <a:p>
                      <a:pPr>
                        <a:buNone/>
                      </a:pPr>
                      <a:r>
                        <a:rPr lang="tr-TR" sz="2000" dirty="0"/>
                        <a:t>Banka → TCMB</a:t>
                      </a:r>
                    </a:p>
                  </a:txBody>
                  <a:tcPr marL="52285" marR="52285" marT="26143" marB="26143" anchor="ctr">
                    <a:lnL>
                      <a:noFill/>
                    </a:lnL>
                    <a:lnR>
                      <a:noFill/>
                    </a:lnR>
                    <a:lnT>
                      <a:noFill/>
                    </a:lnT>
                    <a:lnB>
                      <a:noFill/>
                    </a:lnB>
                    <a:noFill/>
                  </a:tcPr>
                </a:tc>
                <a:tc>
                  <a:txBody>
                    <a:bodyPr/>
                    <a:lstStyle/>
                    <a:p>
                      <a:pPr>
                        <a:buNone/>
                      </a:pPr>
                      <a:r>
                        <a:rPr lang="tr-TR" sz="2000" dirty="0"/>
                        <a:t>Var</a:t>
                      </a:r>
                    </a:p>
                  </a:txBody>
                  <a:tcPr marL="52285" marR="52285" marT="26143" marB="26143" anchor="ctr">
                    <a:lnL>
                      <a:noFill/>
                    </a:lnL>
                    <a:lnR>
                      <a:noFill/>
                    </a:lnR>
                    <a:lnT>
                      <a:noFill/>
                    </a:lnT>
                    <a:lnB>
                      <a:noFill/>
                    </a:lnB>
                    <a:noFill/>
                  </a:tcPr>
                </a:tc>
                <a:tc>
                  <a:txBody>
                    <a:bodyPr/>
                    <a:lstStyle/>
                    <a:p>
                      <a:pPr>
                        <a:buNone/>
                      </a:pPr>
                      <a:r>
                        <a:rPr lang="tr-TR" sz="2000" dirty="0"/>
                        <a:t>Piyasadan para çekmek</a:t>
                      </a:r>
                    </a:p>
                  </a:txBody>
                  <a:tcPr marL="52285" marR="52285" marT="26143" marB="26143" anchor="ctr">
                    <a:lnL>
                      <a:noFill/>
                    </a:lnL>
                    <a:lnR>
                      <a:noFill/>
                    </a:lnR>
                    <a:lnT>
                      <a:noFill/>
                    </a:lnT>
                    <a:lnB>
                      <a:noFill/>
                    </a:lnB>
                    <a:noFill/>
                  </a:tcPr>
                </a:tc>
                <a:extLst>
                  <a:ext uri="{0D108BD9-81ED-4DB2-BD59-A6C34878D82A}">
                    <a16:rowId xmlns:a16="http://schemas.microsoft.com/office/drawing/2014/main" val="667027335"/>
                  </a:ext>
                </a:extLst>
              </a:tr>
              <a:tr h="915176">
                <a:tc>
                  <a:txBody>
                    <a:bodyPr/>
                    <a:lstStyle/>
                    <a:p>
                      <a:pPr>
                        <a:buNone/>
                      </a:pPr>
                      <a:r>
                        <a:rPr lang="tr-TR" sz="2400" b="1" dirty="0"/>
                        <a:t>Depo</a:t>
                      </a:r>
                      <a:endParaRPr lang="tr-TR" sz="2400" dirty="0"/>
                    </a:p>
                  </a:txBody>
                  <a:tcPr marL="52285" marR="52285" marT="26143" marB="26143" anchor="ctr">
                    <a:lnL>
                      <a:noFill/>
                    </a:lnL>
                    <a:lnR>
                      <a:noFill/>
                    </a:lnR>
                    <a:lnT>
                      <a:noFill/>
                    </a:lnT>
                    <a:lnB>
                      <a:noFill/>
                    </a:lnB>
                    <a:noFill/>
                  </a:tcPr>
                </a:tc>
                <a:tc>
                  <a:txBody>
                    <a:bodyPr/>
                    <a:lstStyle/>
                    <a:p>
                      <a:pPr>
                        <a:buNone/>
                      </a:pPr>
                      <a:r>
                        <a:rPr lang="tr-TR" sz="2000" dirty="0"/>
                        <a:t>TCMB ↔ Banka</a:t>
                      </a:r>
                    </a:p>
                  </a:txBody>
                  <a:tcPr marL="52285" marR="52285" marT="26143" marB="26143" anchor="ctr">
                    <a:lnL>
                      <a:noFill/>
                    </a:lnL>
                    <a:lnR>
                      <a:noFill/>
                    </a:lnR>
                    <a:lnT>
                      <a:noFill/>
                    </a:lnT>
                    <a:lnB>
                      <a:noFill/>
                    </a:lnB>
                    <a:noFill/>
                  </a:tcPr>
                </a:tc>
                <a:tc>
                  <a:txBody>
                    <a:bodyPr/>
                    <a:lstStyle/>
                    <a:p>
                      <a:pPr>
                        <a:buNone/>
                      </a:pPr>
                      <a:r>
                        <a:rPr lang="tr-TR" sz="2000" dirty="0"/>
                        <a:t>Genelde teminatsız kısa vadeli işlem</a:t>
                      </a:r>
                    </a:p>
                  </a:txBody>
                  <a:tcPr marL="52285" marR="52285" marT="26143" marB="26143" anchor="ctr">
                    <a:lnL>
                      <a:noFill/>
                    </a:lnL>
                    <a:lnR>
                      <a:noFill/>
                    </a:lnR>
                    <a:lnT>
                      <a:noFill/>
                    </a:lnT>
                    <a:lnB>
                      <a:noFill/>
                    </a:lnB>
                    <a:noFill/>
                  </a:tcPr>
                </a:tc>
                <a:tc>
                  <a:txBody>
                    <a:bodyPr/>
                    <a:lstStyle/>
                    <a:p>
                      <a:pPr>
                        <a:buNone/>
                      </a:pPr>
                      <a:r>
                        <a:rPr lang="sv-SE" sz="2000" dirty="0"/>
                        <a:t>Bankalar arası kısa vadeli likidite</a:t>
                      </a:r>
                    </a:p>
                  </a:txBody>
                  <a:tcPr marL="52285" marR="52285" marT="26143" marB="26143" anchor="ctr">
                    <a:lnL>
                      <a:noFill/>
                    </a:lnL>
                    <a:lnR>
                      <a:noFill/>
                    </a:lnR>
                    <a:lnT>
                      <a:noFill/>
                    </a:lnT>
                    <a:lnB>
                      <a:noFill/>
                    </a:lnB>
                    <a:noFill/>
                  </a:tcPr>
                </a:tc>
                <a:extLst>
                  <a:ext uri="{0D108BD9-81ED-4DB2-BD59-A6C34878D82A}">
                    <a16:rowId xmlns:a16="http://schemas.microsoft.com/office/drawing/2014/main" val="2708243842"/>
                  </a:ext>
                </a:extLst>
              </a:tr>
            </a:tbl>
          </a:graphicData>
        </a:graphic>
      </p:graphicFrame>
    </p:spTree>
    <p:extLst>
      <p:ext uri="{BB962C8B-B14F-4D97-AF65-F5344CB8AC3E}">
        <p14:creationId xmlns:p14="http://schemas.microsoft.com/office/powerpoint/2010/main" val="31980523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77FBE75-99ED-7A31-048C-B4BDFC64CF4D}"/>
              </a:ext>
            </a:extLst>
          </p:cNvPr>
          <p:cNvSpPr>
            <a:spLocks noGrp="1"/>
          </p:cNvSpPr>
          <p:nvPr>
            <p:ph type="title"/>
          </p:nvPr>
        </p:nvSpPr>
        <p:spPr/>
        <p:txBody>
          <a:bodyPr/>
          <a:lstStyle/>
          <a:p>
            <a:endParaRPr lang="tr-TR"/>
          </a:p>
        </p:txBody>
      </p:sp>
      <p:sp>
        <p:nvSpPr>
          <p:cNvPr id="3" name="Metin Yer Tutucusu 2">
            <a:extLst>
              <a:ext uri="{FF2B5EF4-FFF2-40B4-BE49-F238E27FC236}">
                <a16:creationId xmlns:a16="http://schemas.microsoft.com/office/drawing/2014/main" id="{3DC1BC69-1BD6-E2F7-52D9-18F1675EAF23}"/>
              </a:ext>
            </a:extLst>
          </p:cNvPr>
          <p:cNvSpPr>
            <a:spLocks noGrp="1"/>
          </p:cNvSpPr>
          <p:nvPr>
            <p:ph idx="1"/>
          </p:nvPr>
        </p:nvSpPr>
        <p:spPr>
          <a:xfrm>
            <a:off x="304800" y="1156258"/>
            <a:ext cx="8303893" cy="6001643"/>
          </a:xfrm>
        </p:spPr>
        <p:txBody>
          <a:bodyPr>
            <a:normAutofit fontScale="85000" lnSpcReduction="20000"/>
          </a:bodyPr>
          <a:lstStyle/>
          <a:p>
            <a:r>
              <a:rPr lang="tr-TR" b="1" dirty="0"/>
              <a:t>1️⃣ Repo</a:t>
            </a:r>
          </a:p>
          <a:p>
            <a:r>
              <a:rPr lang="tr-TR" dirty="0"/>
              <a:t>Repo işleminde </a:t>
            </a:r>
            <a:r>
              <a:rPr lang="tr-TR" b="1" dirty="0"/>
              <a:t>Merkez Bankası bankalara para verir.</a:t>
            </a:r>
            <a:endParaRPr lang="tr-TR" dirty="0"/>
          </a:p>
          <a:p>
            <a:r>
              <a:rPr lang="tr-TR" dirty="0"/>
              <a:t>Banka TCMB’ye </a:t>
            </a:r>
            <a:r>
              <a:rPr lang="tr-TR" b="1" dirty="0"/>
              <a:t>devlet tahvili / bono gibi bir menkul kıymeti teminat olarak verir.</a:t>
            </a:r>
            <a:endParaRPr lang="tr-TR" dirty="0"/>
          </a:p>
          <a:p>
            <a:r>
              <a:rPr lang="tr-TR" dirty="0"/>
              <a:t>TCMB bankaya </a:t>
            </a:r>
            <a:r>
              <a:rPr lang="tr-TR" b="1" dirty="0"/>
              <a:t>kısa vadeli para sağlar.</a:t>
            </a:r>
            <a:endParaRPr lang="tr-TR" dirty="0"/>
          </a:p>
          <a:p>
            <a:r>
              <a:rPr lang="tr-TR" dirty="0"/>
              <a:t>Vade sonunda banka parayı faiziyle geri verir ve menkul kıymeti geri alır.</a:t>
            </a:r>
          </a:p>
          <a:p>
            <a:r>
              <a:rPr lang="tr-TR" dirty="0"/>
              <a:t>📌 </a:t>
            </a:r>
            <a:r>
              <a:rPr lang="tr-TR" b="1" dirty="0"/>
              <a:t>Amaç:</a:t>
            </a:r>
            <a:r>
              <a:rPr lang="tr-TR" dirty="0"/>
              <a:t> Piyasaya likidite vermek.</a:t>
            </a:r>
          </a:p>
          <a:p>
            <a:r>
              <a:rPr lang="tr-TR" b="1" dirty="0"/>
              <a:t>2️⃣ Ters Repo</a:t>
            </a:r>
          </a:p>
          <a:p>
            <a:r>
              <a:rPr lang="tr-TR" dirty="0"/>
              <a:t>Repo işleminin </a:t>
            </a:r>
            <a:r>
              <a:rPr lang="tr-TR" b="1" dirty="0"/>
              <a:t>tam tersidir.</a:t>
            </a:r>
            <a:endParaRPr lang="tr-TR" dirty="0"/>
          </a:p>
          <a:p>
            <a:r>
              <a:rPr lang="tr-TR" dirty="0"/>
              <a:t>Bankalar paralarını </a:t>
            </a:r>
            <a:r>
              <a:rPr lang="tr-TR" b="1" dirty="0"/>
              <a:t>TCMB’ye yatırır.</a:t>
            </a:r>
            <a:endParaRPr lang="tr-TR" dirty="0"/>
          </a:p>
          <a:p>
            <a:r>
              <a:rPr lang="tr-TR" dirty="0"/>
              <a:t>TCMB teminat olarak menkul kıymet verir.</a:t>
            </a:r>
          </a:p>
          <a:p>
            <a:r>
              <a:rPr lang="tr-TR" dirty="0"/>
              <a:t>Vade sonunda TCMB parayı faiziyle geri öder.</a:t>
            </a:r>
          </a:p>
          <a:p>
            <a:r>
              <a:rPr lang="tr-TR" dirty="0"/>
              <a:t>📌 </a:t>
            </a:r>
            <a:r>
              <a:rPr lang="tr-TR" b="1" dirty="0"/>
              <a:t>Amaç:</a:t>
            </a:r>
            <a:r>
              <a:rPr lang="tr-TR" dirty="0"/>
              <a:t> Piyasadaki fazla parayı çekmek.</a:t>
            </a:r>
          </a:p>
          <a:p>
            <a:endParaRPr lang="tr-TR" dirty="0"/>
          </a:p>
        </p:txBody>
      </p:sp>
    </p:spTree>
    <p:extLst>
      <p:ext uri="{BB962C8B-B14F-4D97-AF65-F5344CB8AC3E}">
        <p14:creationId xmlns:p14="http://schemas.microsoft.com/office/powerpoint/2010/main" val="36419710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D1D9271-7754-26B9-6D3A-2DBE24755D97}"/>
              </a:ext>
            </a:extLst>
          </p:cNvPr>
          <p:cNvSpPr>
            <a:spLocks noGrp="1"/>
          </p:cNvSpPr>
          <p:nvPr>
            <p:ph type="title"/>
          </p:nvPr>
        </p:nvSpPr>
        <p:spPr>
          <a:xfrm>
            <a:off x="444499" y="141528"/>
            <a:ext cx="8255001" cy="492443"/>
          </a:xfrm>
        </p:spPr>
        <p:txBody>
          <a:bodyPr>
            <a:normAutofit fontScale="90000"/>
          </a:bodyPr>
          <a:lstStyle/>
          <a:p>
            <a:r>
              <a:rPr lang="tr-TR" dirty="0"/>
              <a:t>.</a:t>
            </a:r>
          </a:p>
        </p:txBody>
      </p:sp>
      <p:sp>
        <p:nvSpPr>
          <p:cNvPr id="3" name="Metin Yer Tutucusu 2">
            <a:extLst>
              <a:ext uri="{FF2B5EF4-FFF2-40B4-BE49-F238E27FC236}">
                <a16:creationId xmlns:a16="http://schemas.microsoft.com/office/drawing/2014/main" id="{4BDA90B0-947F-25BC-CC20-4E92C967D6C1}"/>
              </a:ext>
            </a:extLst>
          </p:cNvPr>
          <p:cNvSpPr>
            <a:spLocks noGrp="1"/>
          </p:cNvSpPr>
          <p:nvPr>
            <p:ph idx="1"/>
          </p:nvPr>
        </p:nvSpPr>
        <p:spPr>
          <a:xfrm>
            <a:off x="152400" y="381001"/>
            <a:ext cx="8456293" cy="5201424"/>
          </a:xfrm>
        </p:spPr>
        <p:txBody>
          <a:bodyPr>
            <a:normAutofit fontScale="85000" lnSpcReduction="20000"/>
          </a:bodyPr>
          <a:lstStyle/>
          <a:p>
            <a:r>
              <a:rPr lang="tr-TR" b="1" dirty="0"/>
              <a:t>3️⃣ Depo</a:t>
            </a:r>
          </a:p>
          <a:p>
            <a:r>
              <a:rPr lang="tr-TR" dirty="0"/>
              <a:t>Depo işleminde </a:t>
            </a:r>
            <a:r>
              <a:rPr lang="tr-TR" b="1" dirty="0"/>
              <a:t>Merkez Bankası ile bankalar arasında kısa vadeli borç verme işlemi yapılır.</a:t>
            </a:r>
            <a:endParaRPr lang="tr-TR" dirty="0"/>
          </a:p>
          <a:p>
            <a:r>
              <a:rPr lang="tr-TR" dirty="0"/>
              <a:t>Bankalar TCMB’den </a:t>
            </a:r>
            <a:r>
              <a:rPr lang="tr-TR" b="1" dirty="0"/>
              <a:t>TL borç alabilir</a:t>
            </a:r>
            <a:endParaRPr lang="tr-TR" dirty="0"/>
          </a:p>
          <a:p>
            <a:r>
              <a:rPr lang="tr-TR" dirty="0"/>
              <a:t>Ya da TCMB’ye </a:t>
            </a:r>
            <a:r>
              <a:rPr lang="tr-TR" b="1" dirty="0"/>
              <a:t>TL verebilir</a:t>
            </a:r>
            <a:endParaRPr lang="tr-TR" dirty="0"/>
          </a:p>
          <a:p>
            <a:r>
              <a:rPr lang="tr-TR" dirty="0"/>
              <a:t>Genellikle </a:t>
            </a:r>
            <a:r>
              <a:rPr lang="tr-TR" b="1" dirty="0"/>
              <a:t>çok kısa vadeli likidite ihtiyacı</a:t>
            </a:r>
            <a:r>
              <a:rPr lang="tr-TR" dirty="0"/>
              <a:t> için kullanılır.</a:t>
            </a:r>
          </a:p>
          <a:p>
            <a:r>
              <a:rPr lang="tr-TR" dirty="0"/>
              <a:t>📌 </a:t>
            </a:r>
            <a:r>
              <a:rPr lang="tr-TR" b="1" dirty="0"/>
              <a:t>Bankalararası Para Piyasası</a:t>
            </a:r>
            <a:r>
              <a:rPr lang="tr-TR" dirty="0"/>
              <a:t> üzerinden yapılır.</a:t>
            </a:r>
          </a:p>
          <a:p>
            <a:r>
              <a:rPr lang="tr-TR" b="1" dirty="0"/>
              <a:t>🎯 Özet: </a:t>
            </a:r>
          </a:p>
          <a:p>
            <a:r>
              <a:rPr lang="tr-TR" b="1" dirty="0"/>
              <a:t>Repo:</a:t>
            </a:r>
            <a:r>
              <a:rPr lang="tr-TR" dirty="0"/>
              <a:t> TCMB bankalara para verir.</a:t>
            </a:r>
          </a:p>
          <a:p>
            <a:r>
              <a:rPr lang="tr-TR" b="1" dirty="0"/>
              <a:t>Ters repo:</a:t>
            </a:r>
            <a:r>
              <a:rPr lang="tr-TR" dirty="0"/>
              <a:t> TCMB bankalardan para çeker.</a:t>
            </a:r>
          </a:p>
          <a:p>
            <a:r>
              <a:rPr lang="tr-TR" b="1" dirty="0"/>
              <a:t>Depo:</a:t>
            </a:r>
            <a:r>
              <a:rPr lang="tr-TR" dirty="0"/>
              <a:t> TCMB ile bankalar arasında kısa vadeli borç alma-verme işlemidir.</a:t>
            </a:r>
          </a:p>
          <a:p>
            <a:endParaRPr lang="tr-TR" dirty="0"/>
          </a:p>
        </p:txBody>
      </p:sp>
    </p:spTree>
    <p:extLst>
      <p:ext uri="{BB962C8B-B14F-4D97-AF65-F5344CB8AC3E}">
        <p14:creationId xmlns:p14="http://schemas.microsoft.com/office/powerpoint/2010/main" val="15646323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5387" y="0"/>
            <a:ext cx="9154160" cy="6863715"/>
            <a:chOff x="-5387" y="0"/>
            <a:chExt cx="9154160" cy="6863715"/>
          </a:xfrm>
        </p:grpSpPr>
        <p:sp>
          <p:nvSpPr>
            <p:cNvPr id="3" name="object 3"/>
            <p:cNvSpPr/>
            <p:nvPr/>
          </p:nvSpPr>
          <p:spPr>
            <a:xfrm>
              <a:off x="0" y="0"/>
              <a:ext cx="9143981" cy="6857986"/>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0" y="0"/>
              <a:ext cx="9143981" cy="1027430"/>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4400075" y="0"/>
              <a:ext cx="4743905" cy="600066"/>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0" y="0"/>
              <a:ext cx="9069705" cy="1015365"/>
            </a:xfrm>
            <a:custGeom>
              <a:avLst/>
              <a:gdLst/>
              <a:ahLst/>
              <a:cxnLst/>
              <a:rect l="l" t="t" r="r" b="b"/>
              <a:pathLst>
                <a:path w="9069705" h="1015365">
                  <a:moveTo>
                    <a:pt x="0" y="1015119"/>
                  </a:moveTo>
                  <a:lnTo>
                    <a:pt x="53491" y="995677"/>
                  </a:lnTo>
                  <a:lnTo>
                    <a:pt x="112891" y="974489"/>
                  </a:lnTo>
                  <a:lnTo>
                    <a:pt x="177134" y="952049"/>
                  </a:lnTo>
                  <a:lnTo>
                    <a:pt x="246045" y="928521"/>
                  </a:lnTo>
                  <a:lnTo>
                    <a:pt x="282198" y="916400"/>
                  </a:lnTo>
                  <a:lnTo>
                    <a:pt x="319453" y="904070"/>
                  </a:lnTo>
                  <a:lnTo>
                    <a:pt x="357789" y="891551"/>
                  </a:lnTo>
                  <a:lnTo>
                    <a:pt x="397183" y="878863"/>
                  </a:lnTo>
                  <a:lnTo>
                    <a:pt x="437615" y="866027"/>
                  </a:lnTo>
                  <a:lnTo>
                    <a:pt x="479063" y="853064"/>
                  </a:lnTo>
                  <a:lnTo>
                    <a:pt x="521505" y="839995"/>
                  </a:lnTo>
                  <a:lnTo>
                    <a:pt x="564919" y="826840"/>
                  </a:lnTo>
                  <a:lnTo>
                    <a:pt x="609284" y="813619"/>
                  </a:lnTo>
                  <a:lnTo>
                    <a:pt x="654578" y="800355"/>
                  </a:lnTo>
                  <a:lnTo>
                    <a:pt x="700780" y="787066"/>
                  </a:lnTo>
                  <a:lnTo>
                    <a:pt x="747867" y="773774"/>
                  </a:lnTo>
                  <a:lnTo>
                    <a:pt x="795819" y="760500"/>
                  </a:lnTo>
                  <a:lnTo>
                    <a:pt x="844613" y="747265"/>
                  </a:lnTo>
                  <a:lnTo>
                    <a:pt x="894227" y="734088"/>
                  </a:lnTo>
                  <a:lnTo>
                    <a:pt x="944641" y="720991"/>
                  </a:lnTo>
                  <a:lnTo>
                    <a:pt x="995833" y="707994"/>
                  </a:lnTo>
                  <a:lnTo>
                    <a:pt x="1047780" y="695118"/>
                  </a:lnTo>
                  <a:lnTo>
                    <a:pt x="1100461" y="682384"/>
                  </a:lnTo>
                  <a:lnTo>
                    <a:pt x="1153855" y="669813"/>
                  </a:lnTo>
                  <a:lnTo>
                    <a:pt x="1207940" y="657424"/>
                  </a:lnTo>
                  <a:lnTo>
                    <a:pt x="1262694" y="645239"/>
                  </a:lnTo>
                  <a:lnTo>
                    <a:pt x="1318096" y="633279"/>
                  </a:lnTo>
                  <a:lnTo>
                    <a:pt x="1374123" y="621563"/>
                  </a:lnTo>
                  <a:lnTo>
                    <a:pt x="1430755" y="610114"/>
                  </a:lnTo>
                  <a:lnTo>
                    <a:pt x="1487970" y="598950"/>
                  </a:lnTo>
                  <a:lnTo>
                    <a:pt x="1545745" y="588094"/>
                  </a:lnTo>
                  <a:lnTo>
                    <a:pt x="1604060" y="577566"/>
                  </a:lnTo>
                  <a:lnTo>
                    <a:pt x="1662892" y="567387"/>
                  </a:lnTo>
                  <a:lnTo>
                    <a:pt x="1722220" y="557576"/>
                  </a:lnTo>
                  <a:lnTo>
                    <a:pt x="1782023" y="548155"/>
                  </a:lnTo>
                  <a:lnTo>
                    <a:pt x="1842278" y="539145"/>
                  </a:lnTo>
                  <a:lnTo>
                    <a:pt x="1902964" y="530567"/>
                  </a:lnTo>
                  <a:lnTo>
                    <a:pt x="1964060" y="522440"/>
                  </a:lnTo>
                  <a:lnTo>
                    <a:pt x="2025544" y="514785"/>
                  </a:lnTo>
                  <a:lnTo>
                    <a:pt x="2087393" y="507624"/>
                  </a:lnTo>
                  <a:lnTo>
                    <a:pt x="2149587" y="500977"/>
                  </a:lnTo>
                  <a:lnTo>
                    <a:pt x="2212103" y="494865"/>
                  </a:lnTo>
                  <a:lnTo>
                    <a:pt x="2274921" y="489308"/>
                  </a:lnTo>
                  <a:lnTo>
                    <a:pt x="2338018" y="484327"/>
                  </a:lnTo>
                  <a:lnTo>
                    <a:pt x="2401373" y="479942"/>
                  </a:lnTo>
                  <a:lnTo>
                    <a:pt x="2464964" y="476175"/>
                  </a:lnTo>
                  <a:lnTo>
                    <a:pt x="2528769" y="473046"/>
                  </a:lnTo>
                  <a:lnTo>
                    <a:pt x="2570367" y="471443"/>
                  </a:lnTo>
                  <a:lnTo>
                    <a:pt x="2612636" y="470246"/>
                  </a:lnTo>
                  <a:lnTo>
                    <a:pt x="2655560" y="469443"/>
                  </a:lnTo>
                  <a:lnTo>
                    <a:pt x="2699121" y="469024"/>
                  </a:lnTo>
                  <a:lnTo>
                    <a:pt x="2743302" y="468978"/>
                  </a:lnTo>
                  <a:lnTo>
                    <a:pt x="2788086" y="469293"/>
                  </a:lnTo>
                  <a:lnTo>
                    <a:pt x="2833455" y="469960"/>
                  </a:lnTo>
                  <a:lnTo>
                    <a:pt x="2879392" y="470966"/>
                  </a:lnTo>
                  <a:lnTo>
                    <a:pt x="2925880" y="472301"/>
                  </a:lnTo>
                  <a:lnTo>
                    <a:pt x="2972902" y="473954"/>
                  </a:lnTo>
                  <a:lnTo>
                    <a:pt x="3020440" y="475914"/>
                  </a:lnTo>
                  <a:lnTo>
                    <a:pt x="3068476" y="478170"/>
                  </a:lnTo>
                  <a:lnTo>
                    <a:pt x="3116995" y="480711"/>
                  </a:lnTo>
                  <a:lnTo>
                    <a:pt x="3165978" y="483527"/>
                  </a:lnTo>
                  <a:lnTo>
                    <a:pt x="3215408" y="486605"/>
                  </a:lnTo>
                  <a:lnTo>
                    <a:pt x="3265267" y="489936"/>
                  </a:lnTo>
                  <a:lnTo>
                    <a:pt x="3315540" y="493508"/>
                  </a:lnTo>
                  <a:lnTo>
                    <a:pt x="3366207" y="497310"/>
                  </a:lnTo>
                  <a:lnTo>
                    <a:pt x="3417252" y="501331"/>
                  </a:lnTo>
                  <a:lnTo>
                    <a:pt x="3468658" y="505561"/>
                  </a:lnTo>
                  <a:lnTo>
                    <a:pt x="3520407" y="509988"/>
                  </a:lnTo>
                  <a:lnTo>
                    <a:pt x="3572483" y="514602"/>
                  </a:lnTo>
                  <a:lnTo>
                    <a:pt x="3624866" y="519391"/>
                  </a:lnTo>
                  <a:lnTo>
                    <a:pt x="3677542" y="524345"/>
                  </a:lnTo>
                  <a:lnTo>
                    <a:pt x="3730491" y="529453"/>
                  </a:lnTo>
                  <a:lnTo>
                    <a:pt x="3783698" y="534702"/>
                  </a:lnTo>
                  <a:lnTo>
                    <a:pt x="3837144" y="540084"/>
                  </a:lnTo>
                  <a:lnTo>
                    <a:pt x="3890812" y="545586"/>
                  </a:lnTo>
                  <a:lnTo>
                    <a:pt x="3944685" y="551198"/>
                  </a:lnTo>
                  <a:lnTo>
                    <a:pt x="3998746" y="556909"/>
                  </a:lnTo>
                  <a:lnTo>
                    <a:pt x="4052977" y="562708"/>
                  </a:lnTo>
                  <a:lnTo>
                    <a:pt x="4107361" y="568583"/>
                  </a:lnTo>
                  <a:lnTo>
                    <a:pt x="4161881" y="574525"/>
                  </a:lnTo>
                  <a:lnTo>
                    <a:pt x="4216520" y="580521"/>
                  </a:lnTo>
                  <a:lnTo>
                    <a:pt x="4271260" y="586562"/>
                  </a:lnTo>
                  <a:lnTo>
                    <a:pt x="4326084" y="592635"/>
                  </a:lnTo>
                  <a:lnTo>
                    <a:pt x="4380974" y="598730"/>
                  </a:lnTo>
                  <a:lnTo>
                    <a:pt x="4435914" y="604837"/>
                  </a:lnTo>
                  <a:lnTo>
                    <a:pt x="4490885" y="610944"/>
                  </a:lnTo>
                  <a:lnTo>
                    <a:pt x="4545872" y="617040"/>
                  </a:lnTo>
                  <a:lnTo>
                    <a:pt x="4600856" y="623114"/>
                  </a:lnTo>
                  <a:lnTo>
                    <a:pt x="4655820" y="629155"/>
                  </a:lnTo>
                  <a:lnTo>
                    <a:pt x="4710747" y="635153"/>
                  </a:lnTo>
                  <a:lnTo>
                    <a:pt x="4765620" y="641096"/>
                  </a:lnTo>
                  <a:lnTo>
                    <a:pt x="4820420" y="646974"/>
                  </a:lnTo>
                  <a:lnTo>
                    <a:pt x="4875132" y="652775"/>
                  </a:lnTo>
                  <a:lnTo>
                    <a:pt x="4929738" y="658488"/>
                  </a:lnTo>
                  <a:lnTo>
                    <a:pt x="4984220" y="664103"/>
                  </a:lnTo>
                  <a:lnTo>
                    <a:pt x="5038561" y="669608"/>
                  </a:lnTo>
                  <a:lnTo>
                    <a:pt x="5092744" y="674994"/>
                  </a:lnTo>
                  <a:lnTo>
                    <a:pt x="5146751" y="680247"/>
                  </a:lnTo>
                  <a:lnTo>
                    <a:pt x="5200566" y="685359"/>
                  </a:lnTo>
                  <a:lnTo>
                    <a:pt x="5254171" y="690317"/>
                  </a:lnTo>
                  <a:lnTo>
                    <a:pt x="5307548" y="695111"/>
                  </a:lnTo>
                  <a:lnTo>
                    <a:pt x="5360681" y="699730"/>
                  </a:lnTo>
                  <a:lnTo>
                    <a:pt x="5413551" y="704163"/>
                  </a:lnTo>
                  <a:lnTo>
                    <a:pt x="5466143" y="708398"/>
                  </a:lnTo>
                  <a:lnTo>
                    <a:pt x="5518438" y="712426"/>
                  </a:lnTo>
                  <a:lnTo>
                    <a:pt x="5570419" y="716234"/>
                  </a:lnTo>
                  <a:lnTo>
                    <a:pt x="5622069" y="719813"/>
                  </a:lnTo>
                  <a:lnTo>
                    <a:pt x="5673371" y="723150"/>
                  </a:lnTo>
                  <a:lnTo>
                    <a:pt x="5724307" y="726236"/>
                  </a:lnTo>
                  <a:lnTo>
                    <a:pt x="5774860" y="729059"/>
                  </a:lnTo>
                  <a:lnTo>
                    <a:pt x="5825012" y="731608"/>
                  </a:lnTo>
                  <a:lnTo>
                    <a:pt x="5874748" y="733872"/>
                  </a:lnTo>
                  <a:lnTo>
                    <a:pt x="5924048" y="735840"/>
                  </a:lnTo>
                  <a:lnTo>
                    <a:pt x="5972896" y="737502"/>
                  </a:lnTo>
                  <a:lnTo>
                    <a:pt x="6021275" y="738846"/>
                  </a:lnTo>
                  <a:lnTo>
                    <a:pt x="6069167" y="739862"/>
                  </a:lnTo>
                  <a:lnTo>
                    <a:pt x="6116555" y="740538"/>
                  </a:lnTo>
                  <a:lnTo>
                    <a:pt x="6163421" y="740863"/>
                  </a:lnTo>
                  <a:lnTo>
                    <a:pt x="6209749" y="740827"/>
                  </a:lnTo>
                  <a:lnTo>
                    <a:pt x="6255521" y="740419"/>
                  </a:lnTo>
                  <a:lnTo>
                    <a:pt x="6300720" y="739627"/>
                  </a:lnTo>
                  <a:lnTo>
                    <a:pt x="6345329" y="738441"/>
                  </a:lnTo>
                  <a:lnTo>
                    <a:pt x="6389329" y="736849"/>
                  </a:lnTo>
                  <a:lnTo>
                    <a:pt x="6432705" y="734841"/>
                  </a:lnTo>
                  <a:lnTo>
                    <a:pt x="6475438" y="732406"/>
                  </a:lnTo>
                  <a:lnTo>
                    <a:pt x="6517511" y="729533"/>
                  </a:lnTo>
                  <a:lnTo>
                    <a:pt x="6578430" y="724569"/>
                  </a:lnTo>
                  <a:lnTo>
                    <a:pt x="6639061" y="718756"/>
                  </a:lnTo>
                  <a:lnTo>
                    <a:pt x="6699392" y="712123"/>
                  </a:lnTo>
                  <a:lnTo>
                    <a:pt x="6759413" y="704701"/>
                  </a:lnTo>
                  <a:lnTo>
                    <a:pt x="6819113" y="696518"/>
                  </a:lnTo>
                  <a:lnTo>
                    <a:pt x="6878481" y="687604"/>
                  </a:lnTo>
                  <a:lnTo>
                    <a:pt x="6937506" y="677990"/>
                  </a:lnTo>
                  <a:lnTo>
                    <a:pt x="6996176" y="667705"/>
                  </a:lnTo>
                  <a:lnTo>
                    <a:pt x="7054482" y="656779"/>
                  </a:lnTo>
                  <a:lnTo>
                    <a:pt x="7112412" y="645242"/>
                  </a:lnTo>
                  <a:lnTo>
                    <a:pt x="7169955" y="633123"/>
                  </a:lnTo>
                  <a:lnTo>
                    <a:pt x="7227100" y="620451"/>
                  </a:lnTo>
                  <a:lnTo>
                    <a:pt x="7283837" y="607258"/>
                  </a:lnTo>
                  <a:lnTo>
                    <a:pt x="7340154" y="593573"/>
                  </a:lnTo>
                  <a:lnTo>
                    <a:pt x="7396041" y="579424"/>
                  </a:lnTo>
                  <a:lnTo>
                    <a:pt x="7451486" y="564843"/>
                  </a:lnTo>
                  <a:lnTo>
                    <a:pt x="7506479" y="549858"/>
                  </a:lnTo>
                  <a:lnTo>
                    <a:pt x="7561008" y="534501"/>
                  </a:lnTo>
                  <a:lnTo>
                    <a:pt x="7615064" y="518799"/>
                  </a:lnTo>
                  <a:lnTo>
                    <a:pt x="7668634" y="502784"/>
                  </a:lnTo>
                  <a:lnTo>
                    <a:pt x="7721708" y="486484"/>
                  </a:lnTo>
                  <a:lnTo>
                    <a:pt x="7774275" y="469930"/>
                  </a:lnTo>
                  <a:lnTo>
                    <a:pt x="7826323" y="453151"/>
                  </a:lnTo>
                  <a:lnTo>
                    <a:pt x="7877843" y="436178"/>
                  </a:lnTo>
                  <a:lnTo>
                    <a:pt x="7928824" y="419039"/>
                  </a:lnTo>
                  <a:lnTo>
                    <a:pt x="7979253" y="401765"/>
                  </a:lnTo>
                  <a:lnTo>
                    <a:pt x="8029121" y="384385"/>
                  </a:lnTo>
                  <a:lnTo>
                    <a:pt x="8078416" y="366929"/>
                  </a:lnTo>
                  <a:lnTo>
                    <a:pt x="8127127" y="349427"/>
                  </a:lnTo>
                  <a:lnTo>
                    <a:pt x="8175244" y="331908"/>
                  </a:lnTo>
                  <a:lnTo>
                    <a:pt x="8222756" y="314403"/>
                  </a:lnTo>
                  <a:lnTo>
                    <a:pt x="8269651" y="296941"/>
                  </a:lnTo>
                  <a:lnTo>
                    <a:pt x="8315919" y="279552"/>
                  </a:lnTo>
                  <a:lnTo>
                    <a:pt x="8361549" y="262265"/>
                  </a:lnTo>
                  <a:lnTo>
                    <a:pt x="8406530" y="245111"/>
                  </a:lnTo>
                  <a:lnTo>
                    <a:pt x="8450850" y="228119"/>
                  </a:lnTo>
                  <a:lnTo>
                    <a:pt x="8494500" y="211318"/>
                  </a:lnTo>
                  <a:lnTo>
                    <a:pt x="8537467" y="194739"/>
                  </a:lnTo>
                  <a:lnTo>
                    <a:pt x="8579742" y="178412"/>
                  </a:lnTo>
                  <a:lnTo>
                    <a:pt x="8621312" y="162365"/>
                  </a:lnTo>
                  <a:lnTo>
                    <a:pt x="8662169" y="146630"/>
                  </a:lnTo>
                  <a:lnTo>
                    <a:pt x="8702299" y="131235"/>
                  </a:lnTo>
                  <a:lnTo>
                    <a:pt x="8741693" y="116210"/>
                  </a:lnTo>
                  <a:lnTo>
                    <a:pt x="8780339" y="101585"/>
                  </a:lnTo>
                  <a:lnTo>
                    <a:pt x="8818227" y="87390"/>
                  </a:lnTo>
                  <a:lnTo>
                    <a:pt x="8855345" y="73655"/>
                  </a:lnTo>
                  <a:lnTo>
                    <a:pt x="8891683" y="60409"/>
                  </a:lnTo>
                  <a:lnTo>
                    <a:pt x="8961974" y="35504"/>
                  </a:lnTo>
                  <a:lnTo>
                    <a:pt x="9029013" y="12913"/>
                  </a:lnTo>
                  <a:lnTo>
                    <a:pt x="9061285" y="2560"/>
                  </a:lnTo>
                  <a:lnTo>
                    <a:pt x="9069593" y="0"/>
                  </a:lnTo>
                </a:path>
              </a:pathLst>
            </a:custGeom>
            <a:ln w="10774">
              <a:solidFill>
                <a:srgbClr val="87A34D"/>
              </a:solidFill>
            </a:ln>
          </p:spPr>
          <p:txBody>
            <a:bodyPr wrap="square" lIns="0" tIns="0" rIns="0" bIns="0" rtlCol="0"/>
            <a:lstStyle/>
            <a:p>
              <a:endParaRPr/>
            </a:p>
          </p:txBody>
        </p:sp>
        <p:sp>
          <p:nvSpPr>
            <p:cNvPr id="7" name="object 7"/>
            <p:cNvSpPr/>
            <p:nvPr/>
          </p:nvSpPr>
          <p:spPr>
            <a:xfrm>
              <a:off x="7" y="56967"/>
              <a:ext cx="9144000" cy="892810"/>
            </a:xfrm>
            <a:custGeom>
              <a:avLst/>
              <a:gdLst/>
              <a:ahLst/>
              <a:cxnLst/>
              <a:rect l="l" t="t" r="r" b="b"/>
              <a:pathLst>
                <a:path w="9144000" h="892810">
                  <a:moveTo>
                    <a:pt x="0" y="892460"/>
                  </a:moveTo>
                  <a:lnTo>
                    <a:pt x="52556" y="882917"/>
                  </a:lnTo>
                  <a:lnTo>
                    <a:pt x="110528" y="871362"/>
                  </a:lnTo>
                  <a:lnTo>
                    <a:pt x="173708" y="857976"/>
                  </a:lnTo>
                  <a:lnTo>
                    <a:pt x="241890" y="842936"/>
                  </a:lnTo>
                  <a:lnTo>
                    <a:pt x="314867" y="826421"/>
                  </a:lnTo>
                  <a:lnTo>
                    <a:pt x="353089" y="817666"/>
                  </a:lnTo>
                  <a:lnTo>
                    <a:pt x="392432" y="808610"/>
                  </a:lnTo>
                  <a:lnTo>
                    <a:pt x="432870" y="799274"/>
                  </a:lnTo>
                  <a:lnTo>
                    <a:pt x="474378" y="789682"/>
                  </a:lnTo>
                  <a:lnTo>
                    <a:pt x="516930" y="779854"/>
                  </a:lnTo>
                  <a:lnTo>
                    <a:pt x="560499" y="769814"/>
                  </a:lnTo>
                  <a:lnTo>
                    <a:pt x="605060" y="759585"/>
                  </a:lnTo>
                  <a:lnTo>
                    <a:pt x="650587" y="749187"/>
                  </a:lnTo>
                  <a:lnTo>
                    <a:pt x="697055" y="738644"/>
                  </a:lnTo>
                  <a:lnTo>
                    <a:pt x="744436" y="727978"/>
                  </a:lnTo>
                  <a:lnTo>
                    <a:pt x="792707" y="717211"/>
                  </a:lnTo>
                  <a:lnTo>
                    <a:pt x="841839" y="706366"/>
                  </a:lnTo>
                  <a:lnTo>
                    <a:pt x="891809" y="695464"/>
                  </a:lnTo>
                  <a:lnTo>
                    <a:pt x="942590" y="684529"/>
                  </a:lnTo>
                  <a:lnTo>
                    <a:pt x="994155" y="673582"/>
                  </a:lnTo>
                  <a:lnTo>
                    <a:pt x="1046480" y="662647"/>
                  </a:lnTo>
                  <a:lnTo>
                    <a:pt x="1099538" y="651744"/>
                  </a:lnTo>
                  <a:lnTo>
                    <a:pt x="1153304" y="640897"/>
                  </a:lnTo>
                  <a:lnTo>
                    <a:pt x="1207751" y="630128"/>
                  </a:lnTo>
                  <a:lnTo>
                    <a:pt x="1262854" y="619459"/>
                  </a:lnTo>
                  <a:lnTo>
                    <a:pt x="1318587" y="608913"/>
                  </a:lnTo>
                  <a:lnTo>
                    <a:pt x="1374924" y="598511"/>
                  </a:lnTo>
                  <a:lnTo>
                    <a:pt x="1431840" y="588277"/>
                  </a:lnTo>
                  <a:lnTo>
                    <a:pt x="1489308" y="578232"/>
                  </a:lnTo>
                  <a:lnTo>
                    <a:pt x="1547302" y="568399"/>
                  </a:lnTo>
                  <a:lnTo>
                    <a:pt x="1605797" y="558800"/>
                  </a:lnTo>
                  <a:lnTo>
                    <a:pt x="1664767" y="549457"/>
                  </a:lnTo>
                  <a:lnTo>
                    <a:pt x="1724185" y="540394"/>
                  </a:lnTo>
                  <a:lnTo>
                    <a:pt x="1784027" y="531631"/>
                  </a:lnTo>
                  <a:lnTo>
                    <a:pt x="1844266" y="523193"/>
                  </a:lnTo>
                  <a:lnTo>
                    <a:pt x="1904877" y="515099"/>
                  </a:lnTo>
                  <a:lnTo>
                    <a:pt x="1965833" y="507374"/>
                  </a:lnTo>
                  <a:lnTo>
                    <a:pt x="2027109" y="500040"/>
                  </a:lnTo>
                  <a:lnTo>
                    <a:pt x="2088678" y="493118"/>
                  </a:lnTo>
                  <a:lnTo>
                    <a:pt x="2150516" y="486631"/>
                  </a:lnTo>
                  <a:lnTo>
                    <a:pt x="2212596" y="480602"/>
                  </a:lnTo>
                  <a:lnTo>
                    <a:pt x="2274892" y="475053"/>
                  </a:lnTo>
                  <a:lnTo>
                    <a:pt x="2337378" y="470006"/>
                  </a:lnTo>
                  <a:lnTo>
                    <a:pt x="2400029" y="465483"/>
                  </a:lnTo>
                  <a:lnTo>
                    <a:pt x="2462819" y="461507"/>
                  </a:lnTo>
                  <a:lnTo>
                    <a:pt x="2525722" y="458099"/>
                  </a:lnTo>
                  <a:lnTo>
                    <a:pt x="2588711" y="455284"/>
                  </a:lnTo>
                  <a:lnTo>
                    <a:pt x="2630525" y="453792"/>
                  </a:lnTo>
                  <a:lnTo>
                    <a:pt x="2672984" y="452616"/>
                  </a:lnTo>
                  <a:lnTo>
                    <a:pt x="2716071" y="451750"/>
                  </a:lnTo>
                  <a:lnTo>
                    <a:pt x="2759769" y="451183"/>
                  </a:lnTo>
                  <a:lnTo>
                    <a:pt x="2804063" y="450907"/>
                  </a:lnTo>
                  <a:lnTo>
                    <a:pt x="2848935" y="450914"/>
                  </a:lnTo>
                  <a:lnTo>
                    <a:pt x="2894368" y="451195"/>
                  </a:lnTo>
                  <a:lnTo>
                    <a:pt x="2940346" y="451742"/>
                  </a:lnTo>
                  <a:lnTo>
                    <a:pt x="2986851" y="452545"/>
                  </a:lnTo>
                  <a:lnTo>
                    <a:pt x="3033868" y="453595"/>
                  </a:lnTo>
                  <a:lnTo>
                    <a:pt x="3081379" y="454886"/>
                  </a:lnTo>
                  <a:lnTo>
                    <a:pt x="3129368" y="456407"/>
                  </a:lnTo>
                  <a:lnTo>
                    <a:pt x="3177817" y="458150"/>
                  </a:lnTo>
                  <a:lnTo>
                    <a:pt x="3226710" y="460106"/>
                  </a:lnTo>
                  <a:lnTo>
                    <a:pt x="3276031" y="462267"/>
                  </a:lnTo>
                  <a:lnTo>
                    <a:pt x="3325763" y="464625"/>
                  </a:lnTo>
                  <a:lnTo>
                    <a:pt x="3375888" y="467170"/>
                  </a:lnTo>
                  <a:lnTo>
                    <a:pt x="3426390" y="469894"/>
                  </a:lnTo>
                  <a:lnTo>
                    <a:pt x="3477253" y="472788"/>
                  </a:lnTo>
                  <a:lnTo>
                    <a:pt x="3528459" y="475843"/>
                  </a:lnTo>
                  <a:lnTo>
                    <a:pt x="3579992" y="479052"/>
                  </a:lnTo>
                  <a:lnTo>
                    <a:pt x="3631835" y="482405"/>
                  </a:lnTo>
                  <a:lnTo>
                    <a:pt x="3683971" y="485894"/>
                  </a:lnTo>
                  <a:lnTo>
                    <a:pt x="3736383" y="489509"/>
                  </a:lnTo>
                  <a:lnTo>
                    <a:pt x="3789056" y="493243"/>
                  </a:lnTo>
                  <a:lnTo>
                    <a:pt x="3841971" y="497087"/>
                  </a:lnTo>
                  <a:lnTo>
                    <a:pt x="3895113" y="501032"/>
                  </a:lnTo>
                  <a:lnTo>
                    <a:pt x="3948464" y="505069"/>
                  </a:lnTo>
                  <a:lnTo>
                    <a:pt x="4002008" y="509191"/>
                  </a:lnTo>
                  <a:lnTo>
                    <a:pt x="4055728" y="513387"/>
                  </a:lnTo>
                  <a:lnTo>
                    <a:pt x="4109607" y="517650"/>
                  </a:lnTo>
                  <a:lnTo>
                    <a:pt x="4163628" y="521971"/>
                  </a:lnTo>
                  <a:lnTo>
                    <a:pt x="4217775" y="526341"/>
                  </a:lnTo>
                  <a:lnTo>
                    <a:pt x="4272031" y="530752"/>
                  </a:lnTo>
                  <a:lnTo>
                    <a:pt x="4326380" y="535194"/>
                  </a:lnTo>
                  <a:lnTo>
                    <a:pt x="4380804" y="539660"/>
                  </a:lnTo>
                  <a:lnTo>
                    <a:pt x="4435286" y="544141"/>
                  </a:lnTo>
                  <a:lnTo>
                    <a:pt x="4489810" y="548628"/>
                  </a:lnTo>
                  <a:lnTo>
                    <a:pt x="4544360" y="553112"/>
                  </a:lnTo>
                  <a:lnTo>
                    <a:pt x="4598918" y="557585"/>
                  </a:lnTo>
                  <a:lnTo>
                    <a:pt x="4653467" y="562038"/>
                  </a:lnTo>
                  <a:lnTo>
                    <a:pt x="4707992" y="566463"/>
                  </a:lnTo>
                  <a:lnTo>
                    <a:pt x="4762474" y="570850"/>
                  </a:lnTo>
                  <a:lnTo>
                    <a:pt x="4816898" y="575192"/>
                  </a:lnTo>
                  <a:lnTo>
                    <a:pt x="4871247" y="579479"/>
                  </a:lnTo>
                  <a:lnTo>
                    <a:pt x="4925503" y="583704"/>
                  </a:lnTo>
                  <a:lnTo>
                    <a:pt x="4979651" y="587856"/>
                  </a:lnTo>
                  <a:lnTo>
                    <a:pt x="5033673" y="591928"/>
                  </a:lnTo>
                  <a:lnTo>
                    <a:pt x="5087552" y="595911"/>
                  </a:lnTo>
                  <a:lnTo>
                    <a:pt x="5141272" y="599797"/>
                  </a:lnTo>
                  <a:lnTo>
                    <a:pt x="5194817" y="603576"/>
                  </a:lnTo>
                  <a:lnTo>
                    <a:pt x="5248168" y="607240"/>
                  </a:lnTo>
                  <a:lnTo>
                    <a:pt x="5301311" y="610781"/>
                  </a:lnTo>
                  <a:lnTo>
                    <a:pt x="5354227" y="614190"/>
                  </a:lnTo>
                  <a:lnTo>
                    <a:pt x="5406900" y="617458"/>
                  </a:lnTo>
                  <a:lnTo>
                    <a:pt x="5459313" y="620576"/>
                  </a:lnTo>
                  <a:lnTo>
                    <a:pt x="5511450" y="623536"/>
                  </a:lnTo>
                  <a:lnTo>
                    <a:pt x="5563294" y="626329"/>
                  </a:lnTo>
                  <a:lnTo>
                    <a:pt x="5614828" y="628947"/>
                  </a:lnTo>
                  <a:lnTo>
                    <a:pt x="5666035" y="631381"/>
                  </a:lnTo>
                  <a:lnTo>
                    <a:pt x="5716898" y="633623"/>
                  </a:lnTo>
                  <a:lnTo>
                    <a:pt x="5767402" y="635662"/>
                  </a:lnTo>
                  <a:lnTo>
                    <a:pt x="5817528" y="637492"/>
                  </a:lnTo>
                  <a:lnTo>
                    <a:pt x="5867261" y="639104"/>
                  </a:lnTo>
                  <a:lnTo>
                    <a:pt x="5916583" y="640488"/>
                  </a:lnTo>
                  <a:lnTo>
                    <a:pt x="5965477" y="641636"/>
                  </a:lnTo>
                  <a:lnTo>
                    <a:pt x="6013928" y="642540"/>
                  </a:lnTo>
                  <a:lnTo>
                    <a:pt x="6061918" y="643190"/>
                  </a:lnTo>
                  <a:lnTo>
                    <a:pt x="6109431" y="643579"/>
                  </a:lnTo>
                  <a:lnTo>
                    <a:pt x="6156449" y="643697"/>
                  </a:lnTo>
                  <a:lnTo>
                    <a:pt x="6202956" y="643537"/>
                  </a:lnTo>
                  <a:lnTo>
                    <a:pt x="6248935" y="643088"/>
                  </a:lnTo>
                  <a:lnTo>
                    <a:pt x="6294370" y="642343"/>
                  </a:lnTo>
                  <a:lnTo>
                    <a:pt x="6339243" y="641293"/>
                  </a:lnTo>
                  <a:lnTo>
                    <a:pt x="6383538" y="639930"/>
                  </a:lnTo>
                  <a:lnTo>
                    <a:pt x="6427239" y="638244"/>
                  </a:lnTo>
                  <a:lnTo>
                    <a:pt x="6470328" y="636227"/>
                  </a:lnTo>
                  <a:lnTo>
                    <a:pt x="6512788" y="633871"/>
                  </a:lnTo>
                  <a:lnTo>
                    <a:pt x="6554603" y="631166"/>
                  </a:lnTo>
                  <a:lnTo>
                    <a:pt x="6616296" y="626504"/>
                  </a:lnTo>
                  <a:lnTo>
                    <a:pt x="6677690" y="621124"/>
                  </a:lnTo>
                  <a:lnTo>
                    <a:pt x="6738773" y="615052"/>
                  </a:lnTo>
                  <a:lnTo>
                    <a:pt x="6799535" y="608315"/>
                  </a:lnTo>
                  <a:lnTo>
                    <a:pt x="6859963" y="600938"/>
                  </a:lnTo>
                  <a:lnTo>
                    <a:pt x="6920047" y="592947"/>
                  </a:lnTo>
                  <a:lnTo>
                    <a:pt x="6979774" y="584367"/>
                  </a:lnTo>
                  <a:lnTo>
                    <a:pt x="7039134" y="575224"/>
                  </a:lnTo>
                  <a:lnTo>
                    <a:pt x="7098114" y="565545"/>
                  </a:lnTo>
                  <a:lnTo>
                    <a:pt x="7156704" y="555355"/>
                  </a:lnTo>
                  <a:lnTo>
                    <a:pt x="7214891" y="544680"/>
                  </a:lnTo>
                  <a:lnTo>
                    <a:pt x="7272666" y="533545"/>
                  </a:lnTo>
                  <a:lnTo>
                    <a:pt x="7330014" y="521977"/>
                  </a:lnTo>
                  <a:lnTo>
                    <a:pt x="7386927" y="510001"/>
                  </a:lnTo>
                  <a:lnTo>
                    <a:pt x="7443391" y="497643"/>
                  </a:lnTo>
                  <a:lnTo>
                    <a:pt x="7499396" y="484929"/>
                  </a:lnTo>
                  <a:lnTo>
                    <a:pt x="7554930" y="471885"/>
                  </a:lnTo>
                  <a:lnTo>
                    <a:pt x="7609981" y="458536"/>
                  </a:lnTo>
                  <a:lnTo>
                    <a:pt x="7664538" y="444909"/>
                  </a:lnTo>
                  <a:lnTo>
                    <a:pt x="7718590" y="431028"/>
                  </a:lnTo>
                  <a:lnTo>
                    <a:pt x="7772125" y="416921"/>
                  </a:lnTo>
                  <a:lnTo>
                    <a:pt x="7825131" y="402612"/>
                  </a:lnTo>
                  <a:lnTo>
                    <a:pt x="7877598" y="388128"/>
                  </a:lnTo>
                  <a:lnTo>
                    <a:pt x="7929513" y="373494"/>
                  </a:lnTo>
                  <a:lnTo>
                    <a:pt x="7980865" y="358736"/>
                  </a:lnTo>
                  <a:lnTo>
                    <a:pt x="8031643" y="343880"/>
                  </a:lnTo>
                  <a:lnTo>
                    <a:pt x="8081835" y="328952"/>
                  </a:lnTo>
                  <a:lnTo>
                    <a:pt x="8131430" y="313977"/>
                  </a:lnTo>
                  <a:lnTo>
                    <a:pt x="8180416" y="298982"/>
                  </a:lnTo>
                  <a:lnTo>
                    <a:pt x="8228782" y="283992"/>
                  </a:lnTo>
                  <a:lnTo>
                    <a:pt x="8276516" y="269033"/>
                  </a:lnTo>
                  <a:lnTo>
                    <a:pt x="8323607" y="254131"/>
                  </a:lnTo>
                  <a:lnTo>
                    <a:pt x="8370043" y="239311"/>
                  </a:lnTo>
                  <a:lnTo>
                    <a:pt x="8415813" y="224600"/>
                  </a:lnTo>
                  <a:lnTo>
                    <a:pt x="8460905" y="210022"/>
                  </a:lnTo>
                  <a:lnTo>
                    <a:pt x="8505308" y="195605"/>
                  </a:lnTo>
                  <a:lnTo>
                    <a:pt x="8549010" y="181374"/>
                  </a:lnTo>
                  <a:lnTo>
                    <a:pt x="8592001" y="167354"/>
                  </a:lnTo>
                  <a:lnTo>
                    <a:pt x="8634268" y="153572"/>
                  </a:lnTo>
                  <a:lnTo>
                    <a:pt x="8675799" y="140053"/>
                  </a:lnTo>
                  <a:lnTo>
                    <a:pt x="8716585" y="126823"/>
                  </a:lnTo>
                  <a:lnTo>
                    <a:pt x="8756612" y="113907"/>
                  </a:lnTo>
                  <a:lnTo>
                    <a:pt x="8795869" y="101333"/>
                  </a:lnTo>
                  <a:lnTo>
                    <a:pt x="8834346" y="89125"/>
                  </a:lnTo>
                  <a:lnTo>
                    <a:pt x="8872030" y="77309"/>
                  </a:lnTo>
                  <a:lnTo>
                    <a:pt x="8908911" y="65911"/>
                  </a:lnTo>
                  <a:lnTo>
                    <a:pt x="8980214" y="44473"/>
                  </a:lnTo>
                  <a:lnTo>
                    <a:pt x="9048163" y="25016"/>
                  </a:lnTo>
                  <a:lnTo>
                    <a:pt x="9112667" y="7748"/>
                  </a:lnTo>
                  <a:lnTo>
                    <a:pt x="9143598" y="0"/>
                  </a:lnTo>
                </a:path>
              </a:pathLst>
            </a:custGeom>
            <a:ln w="9524">
              <a:solidFill>
                <a:srgbClr val="8064A1"/>
              </a:solidFill>
            </a:ln>
          </p:spPr>
          <p:txBody>
            <a:bodyPr wrap="square" lIns="0" tIns="0" rIns="0" bIns="0" rtlCol="0"/>
            <a:lstStyle/>
            <a:p>
              <a:endParaRPr/>
            </a:p>
          </p:txBody>
        </p:sp>
      </p:grpSp>
      <p:sp>
        <p:nvSpPr>
          <p:cNvPr id="8" name="object 8"/>
          <p:cNvSpPr txBox="1">
            <a:spLocks noGrp="1"/>
          </p:cNvSpPr>
          <p:nvPr>
            <p:ph type="title"/>
          </p:nvPr>
        </p:nvSpPr>
        <p:spPr>
          <a:xfrm>
            <a:off x="444499" y="1046985"/>
            <a:ext cx="7485380" cy="787400"/>
          </a:xfrm>
          <a:prstGeom prst="rect">
            <a:avLst/>
          </a:prstGeom>
        </p:spPr>
        <p:txBody>
          <a:bodyPr vert="horz" wrap="square" lIns="0" tIns="12700" rIns="0" bIns="0" rtlCol="0">
            <a:spAutoFit/>
          </a:bodyPr>
          <a:lstStyle/>
          <a:p>
            <a:pPr marL="12700">
              <a:lnSpc>
                <a:spcPct val="100000"/>
              </a:lnSpc>
              <a:spcBef>
                <a:spcPts val="100"/>
              </a:spcBef>
            </a:pPr>
            <a:r>
              <a:rPr sz="5000" b="0" spc="-10" dirty="0">
                <a:latin typeface="Arial"/>
                <a:cs typeface="Arial"/>
              </a:rPr>
              <a:t>Açık Piyasa İşlem</a:t>
            </a:r>
            <a:r>
              <a:rPr sz="5000" b="0" spc="-95" dirty="0">
                <a:latin typeface="Arial"/>
                <a:cs typeface="Arial"/>
              </a:rPr>
              <a:t> </a:t>
            </a:r>
            <a:r>
              <a:rPr sz="5000" b="0" spc="-5" dirty="0">
                <a:latin typeface="Arial"/>
                <a:cs typeface="Arial"/>
              </a:rPr>
              <a:t>Çeşitleri</a:t>
            </a:r>
            <a:endParaRPr sz="5000">
              <a:latin typeface="Arial"/>
              <a:cs typeface="Arial"/>
            </a:endParaRPr>
          </a:p>
        </p:txBody>
      </p:sp>
      <p:sp>
        <p:nvSpPr>
          <p:cNvPr id="9" name="object 9"/>
          <p:cNvSpPr txBox="1"/>
          <p:nvPr/>
        </p:nvSpPr>
        <p:spPr>
          <a:xfrm>
            <a:off x="437490" y="1877818"/>
            <a:ext cx="8173084" cy="4225290"/>
          </a:xfrm>
          <a:prstGeom prst="rect">
            <a:avLst/>
          </a:prstGeom>
        </p:spPr>
        <p:txBody>
          <a:bodyPr vert="horz" wrap="square" lIns="0" tIns="82550" rIns="0" bIns="0" rtlCol="0">
            <a:spAutoFit/>
          </a:bodyPr>
          <a:lstStyle/>
          <a:p>
            <a:pPr marL="379730" indent="-367665" algn="just">
              <a:lnSpc>
                <a:spcPct val="100000"/>
              </a:lnSpc>
              <a:spcBef>
                <a:spcPts val="650"/>
              </a:spcBef>
              <a:buClr>
                <a:srgbClr val="9ABA59"/>
              </a:buClr>
              <a:buSzPct val="94230"/>
              <a:buFont typeface="Noto Sans Symbols"/>
              <a:buChar char="●"/>
              <a:tabLst>
                <a:tab pos="380365" algn="l"/>
              </a:tabLst>
            </a:pPr>
            <a:r>
              <a:rPr sz="2600" b="1" spc="-5" dirty="0">
                <a:latin typeface="Arial"/>
                <a:cs typeface="Arial"/>
              </a:rPr>
              <a:t>Doğrudan</a:t>
            </a:r>
            <a:r>
              <a:rPr sz="2600" b="1" spc="-10" dirty="0">
                <a:latin typeface="Arial"/>
                <a:cs typeface="Arial"/>
              </a:rPr>
              <a:t> </a:t>
            </a:r>
            <a:r>
              <a:rPr sz="2600" b="1" spc="-5" dirty="0">
                <a:latin typeface="Arial"/>
                <a:cs typeface="Arial"/>
              </a:rPr>
              <a:t>Alım</a:t>
            </a:r>
            <a:endParaRPr sz="2600">
              <a:latin typeface="Arial"/>
              <a:cs typeface="Arial"/>
            </a:endParaRPr>
          </a:p>
          <a:p>
            <a:pPr marL="379730" marR="5080" indent="-367665" algn="just">
              <a:lnSpc>
                <a:spcPct val="101000"/>
              </a:lnSpc>
              <a:spcBef>
                <a:spcPts val="515"/>
              </a:spcBef>
            </a:pPr>
            <a:r>
              <a:rPr sz="2450" spc="15" dirty="0">
                <a:solidFill>
                  <a:srgbClr val="9ABA59"/>
                </a:solidFill>
                <a:latin typeface="Noto Sans Symbols"/>
                <a:cs typeface="Noto Sans Symbols"/>
              </a:rPr>
              <a:t>⚫ </a:t>
            </a:r>
            <a:r>
              <a:rPr sz="2600" spc="-5" dirty="0">
                <a:latin typeface="Arial"/>
                <a:cs typeface="Arial"/>
              </a:rPr>
              <a:t>Doğrudan alım işlemleri, genellikle piyasada </a:t>
            </a:r>
            <a:r>
              <a:rPr sz="2600" dirty="0">
                <a:latin typeface="Arial"/>
                <a:cs typeface="Arial"/>
              </a:rPr>
              <a:t>kalıcı  </a:t>
            </a:r>
            <a:r>
              <a:rPr sz="2600" spc="-5" dirty="0">
                <a:latin typeface="Arial"/>
                <a:cs typeface="Arial"/>
              </a:rPr>
              <a:t>likidite </a:t>
            </a:r>
            <a:r>
              <a:rPr sz="2600" dirty="0">
                <a:latin typeface="Arial"/>
                <a:cs typeface="Arial"/>
              </a:rPr>
              <a:t>sıkışıklığı </a:t>
            </a:r>
            <a:r>
              <a:rPr sz="2600" spc="-5" dirty="0">
                <a:latin typeface="Arial"/>
                <a:cs typeface="Arial"/>
              </a:rPr>
              <a:t>olduğu </a:t>
            </a:r>
            <a:r>
              <a:rPr sz="2600" dirty="0">
                <a:latin typeface="Arial"/>
                <a:cs typeface="Arial"/>
              </a:rPr>
              <a:t>zaman </a:t>
            </a:r>
            <a:r>
              <a:rPr sz="2600" spc="-5" dirty="0">
                <a:latin typeface="Arial"/>
                <a:cs typeface="Arial"/>
              </a:rPr>
              <a:t>açık piyasa işlemi  </a:t>
            </a:r>
            <a:r>
              <a:rPr sz="2600" dirty="0">
                <a:latin typeface="Arial"/>
                <a:cs typeface="Arial"/>
              </a:rPr>
              <a:t>yapmaya yetkili kuruluşlar </a:t>
            </a:r>
            <a:r>
              <a:rPr sz="2600" spc="-5" dirty="0">
                <a:latin typeface="Arial"/>
                <a:cs typeface="Arial"/>
              </a:rPr>
              <a:t>ile gerçekleştirilir. </a:t>
            </a:r>
            <a:r>
              <a:rPr sz="2600" spc="-10" dirty="0">
                <a:latin typeface="Arial"/>
                <a:cs typeface="Arial"/>
              </a:rPr>
              <a:t>Bu  </a:t>
            </a:r>
            <a:r>
              <a:rPr sz="2600" dirty="0">
                <a:latin typeface="Arial"/>
                <a:cs typeface="Arial"/>
              </a:rPr>
              <a:t>çerçevede Merkez </a:t>
            </a:r>
            <a:r>
              <a:rPr sz="2600" spc="-10" dirty="0">
                <a:latin typeface="Arial"/>
                <a:cs typeface="Arial"/>
              </a:rPr>
              <a:t>Bankası; </a:t>
            </a:r>
            <a:r>
              <a:rPr sz="2600" spc="-5" dirty="0">
                <a:latin typeface="Arial"/>
                <a:cs typeface="Arial"/>
              </a:rPr>
              <a:t>tedavülde bulunan  </a:t>
            </a:r>
            <a:r>
              <a:rPr sz="2600" dirty="0">
                <a:latin typeface="Arial"/>
                <a:cs typeface="Arial"/>
              </a:rPr>
              <a:t>kıymetleri, </a:t>
            </a:r>
            <a:r>
              <a:rPr sz="2600" spc="-5" dirty="0">
                <a:latin typeface="Arial"/>
                <a:cs typeface="Arial"/>
              </a:rPr>
              <a:t>işlem tarihinde belirlenmiş fiyat üzerinden  </a:t>
            </a:r>
            <a:r>
              <a:rPr sz="2600" dirty="0">
                <a:latin typeface="Arial"/>
                <a:cs typeface="Arial"/>
              </a:rPr>
              <a:t>ve </a:t>
            </a:r>
            <a:r>
              <a:rPr sz="2600" spc="-5" dirty="0">
                <a:latin typeface="Arial"/>
                <a:cs typeface="Arial"/>
              </a:rPr>
              <a:t>işlem </a:t>
            </a:r>
            <a:r>
              <a:rPr sz="2600" dirty="0">
                <a:latin typeface="Arial"/>
                <a:cs typeface="Arial"/>
              </a:rPr>
              <a:t>valöründe</a:t>
            </a:r>
            <a:r>
              <a:rPr sz="2600" dirty="0">
                <a:solidFill>
                  <a:srgbClr val="FF0000"/>
                </a:solidFill>
                <a:latin typeface="Arial"/>
                <a:cs typeface="Arial"/>
              </a:rPr>
              <a:t>* </a:t>
            </a:r>
            <a:r>
              <a:rPr sz="2600" dirty="0">
                <a:latin typeface="Arial"/>
                <a:cs typeface="Arial"/>
              </a:rPr>
              <a:t>söz konusu kuruluşlardan satın  </a:t>
            </a:r>
            <a:r>
              <a:rPr sz="2600" spc="-5" dirty="0">
                <a:latin typeface="Arial"/>
                <a:cs typeface="Arial"/>
              </a:rPr>
              <a:t>alır.</a:t>
            </a:r>
            <a:endParaRPr sz="2600">
              <a:latin typeface="Arial"/>
              <a:cs typeface="Arial"/>
            </a:endParaRPr>
          </a:p>
          <a:p>
            <a:pPr marL="379730" marR="55244" indent="-367665" algn="just">
              <a:lnSpc>
                <a:spcPct val="101099"/>
              </a:lnSpc>
              <a:spcBef>
                <a:spcPts val="520"/>
              </a:spcBef>
              <a:buClr>
                <a:srgbClr val="9ABA59"/>
              </a:buClr>
              <a:buSzPct val="96153"/>
              <a:buFont typeface="Noto Sans Symbols"/>
              <a:buChar char="●"/>
              <a:tabLst>
                <a:tab pos="380365" algn="l"/>
              </a:tabLst>
            </a:pPr>
            <a:r>
              <a:rPr sz="2600" i="1" dirty="0">
                <a:solidFill>
                  <a:srgbClr val="FF0000"/>
                </a:solidFill>
                <a:latin typeface="Arial"/>
                <a:cs typeface="Arial"/>
              </a:rPr>
              <a:t>* </a:t>
            </a:r>
            <a:r>
              <a:rPr sz="2600" i="1" spc="-5" dirty="0">
                <a:latin typeface="Arial"/>
                <a:cs typeface="Arial"/>
              </a:rPr>
              <a:t>İşlem </a:t>
            </a:r>
            <a:r>
              <a:rPr sz="2600" i="1" dirty="0">
                <a:latin typeface="Arial"/>
                <a:cs typeface="Arial"/>
              </a:rPr>
              <a:t>yapılış </a:t>
            </a:r>
            <a:r>
              <a:rPr sz="2600" i="1" spc="-5" dirty="0">
                <a:latin typeface="Arial"/>
                <a:cs typeface="Arial"/>
              </a:rPr>
              <a:t>tarihi ile işlemin gerçekleşme tarihi  arasındaki farkı</a:t>
            </a:r>
            <a:r>
              <a:rPr sz="2600" i="1" spc="-15" dirty="0">
                <a:latin typeface="Arial"/>
                <a:cs typeface="Arial"/>
              </a:rPr>
              <a:t> </a:t>
            </a:r>
            <a:r>
              <a:rPr sz="2600" i="1" dirty="0">
                <a:latin typeface="Arial"/>
                <a:cs typeface="Arial"/>
              </a:rPr>
              <a:t>tanımlar</a:t>
            </a:r>
            <a:r>
              <a:rPr sz="2600" dirty="0">
                <a:latin typeface="Arial"/>
                <a:cs typeface="Arial"/>
              </a:rPr>
              <a:t>.</a:t>
            </a:r>
            <a:endParaRPr sz="260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5387" y="0"/>
            <a:ext cx="9154160" cy="6863715"/>
            <a:chOff x="-5387" y="0"/>
            <a:chExt cx="9154160" cy="6863715"/>
          </a:xfrm>
        </p:grpSpPr>
        <p:sp>
          <p:nvSpPr>
            <p:cNvPr id="3" name="object 3"/>
            <p:cNvSpPr/>
            <p:nvPr/>
          </p:nvSpPr>
          <p:spPr>
            <a:xfrm>
              <a:off x="0" y="0"/>
              <a:ext cx="9143981" cy="6857986"/>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0" y="0"/>
              <a:ext cx="9143981" cy="1027430"/>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4400075" y="0"/>
              <a:ext cx="4743905" cy="600066"/>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0" y="0"/>
              <a:ext cx="9069705" cy="1015365"/>
            </a:xfrm>
            <a:custGeom>
              <a:avLst/>
              <a:gdLst/>
              <a:ahLst/>
              <a:cxnLst/>
              <a:rect l="l" t="t" r="r" b="b"/>
              <a:pathLst>
                <a:path w="9069705" h="1015365">
                  <a:moveTo>
                    <a:pt x="0" y="1015119"/>
                  </a:moveTo>
                  <a:lnTo>
                    <a:pt x="53491" y="995677"/>
                  </a:lnTo>
                  <a:lnTo>
                    <a:pt x="112891" y="974489"/>
                  </a:lnTo>
                  <a:lnTo>
                    <a:pt x="177134" y="952049"/>
                  </a:lnTo>
                  <a:lnTo>
                    <a:pt x="246045" y="928521"/>
                  </a:lnTo>
                  <a:lnTo>
                    <a:pt x="282198" y="916400"/>
                  </a:lnTo>
                  <a:lnTo>
                    <a:pt x="319453" y="904070"/>
                  </a:lnTo>
                  <a:lnTo>
                    <a:pt x="357789" y="891551"/>
                  </a:lnTo>
                  <a:lnTo>
                    <a:pt x="397183" y="878863"/>
                  </a:lnTo>
                  <a:lnTo>
                    <a:pt x="437615" y="866027"/>
                  </a:lnTo>
                  <a:lnTo>
                    <a:pt x="479063" y="853064"/>
                  </a:lnTo>
                  <a:lnTo>
                    <a:pt x="521505" y="839995"/>
                  </a:lnTo>
                  <a:lnTo>
                    <a:pt x="564919" y="826840"/>
                  </a:lnTo>
                  <a:lnTo>
                    <a:pt x="609284" y="813619"/>
                  </a:lnTo>
                  <a:lnTo>
                    <a:pt x="654578" y="800355"/>
                  </a:lnTo>
                  <a:lnTo>
                    <a:pt x="700780" y="787066"/>
                  </a:lnTo>
                  <a:lnTo>
                    <a:pt x="747867" y="773774"/>
                  </a:lnTo>
                  <a:lnTo>
                    <a:pt x="795819" y="760500"/>
                  </a:lnTo>
                  <a:lnTo>
                    <a:pt x="844613" y="747265"/>
                  </a:lnTo>
                  <a:lnTo>
                    <a:pt x="894227" y="734088"/>
                  </a:lnTo>
                  <a:lnTo>
                    <a:pt x="944641" y="720991"/>
                  </a:lnTo>
                  <a:lnTo>
                    <a:pt x="995833" y="707994"/>
                  </a:lnTo>
                  <a:lnTo>
                    <a:pt x="1047780" y="695118"/>
                  </a:lnTo>
                  <a:lnTo>
                    <a:pt x="1100461" y="682384"/>
                  </a:lnTo>
                  <a:lnTo>
                    <a:pt x="1153855" y="669813"/>
                  </a:lnTo>
                  <a:lnTo>
                    <a:pt x="1207940" y="657424"/>
                  </a:lnTo>
                  <a:lnTo>
                    <a:pt x="1262694" y="645239"/>
                  </a:lnTo>
                  <a:lnTo>
                    <a:pt x="1318096" y="633279"/>
                  </a:lnTo>
                  <a:lnTo>
                    <a:pt x="1374123" y="621563"/>
                  </a:lnTo>
                  <a:lnTo>
                    <a:pt x="1430755" y="610114"/>
                  </a:lnTo>
                  <a:lnTo>
                    <a:pt x="1487970" y="598950"/>
                  </a:lnTo>
                  <a:lnTo>
                    <a:pt x="1545745" y="588094"/>
                  </a:lnTo>
                  <a:lnTo>
                    <a:pt x="1604060" y="577566"/>
                  </a:lnTo>
                  <a:lnTo>
                    <a:pt x="1662892" y="567387"/>
                  </a:lnTo>
                  <a:lnTo>
                    <a:pt x="1722220" y="557576"/>
                  </a:lnTo>
                  <a:lnTo>
                    <a:pt x="1782023" y="548155"/>
                  </a:lnTo>
                  <a:lnTo>
                    <a:pt x="1842278" y="539145"/>
                  </a:lnTo>
                  <a:lnTo>
                    <a:pt x="1902964" y="530567"/>
                  </a:lnTo>
                  <a:lnTo>
                    <a:pt x="1964060" y="522440"/>
                  </a:lnTo>
                  <a:lnTo>
                    <a:pt x="2025544" y="514785"/>
                  </a:lnTo>
                  <a:lnTo>
                    <a:pt x="2087393" y="507624"/>
                  </a:lnTo>
                  <a:lnTo>
                    <a:pt x="2149587" y="500977"/>
                  </a:lnTo>
                  <a:lnTo>
                    <a:pt x="2212103" y="494865"/>
                  </a:lnTo>
                  <a:lnTo>
                    <a:pt x="2274921" y="489308"/>
                  </a:lnTo>
                  <a:lnTo>
                    <a:pt x="2338018" y="484327"/>
                  </a:lnTo>
                  <a:lnTo>
                    <a:pt x="2401373" y="479942"/>
                  </a:lnTo>
                  <a:lnTo>
                    <a:pt x="2464964" y="476175"/>
                  </a:lnTo>
                  <a:lnTo>
                    <a:pt x="2528769" y="473046"/>
                  </a:lnTo>
                  <a:lnTo>
                    <a:pt x="2570367" y="471443"/>
                  </a:lnTo>
                  <a:lnTo>
                    <a:pt x="2612636" y="470246"/>
                  </a:lnTo>
                  <a:lnTo>
                    <a:pt x="2655560" y="469443"/>
                  </a:lnTo>
                  <a:lnTo>
                    <a:pt x="2699121" y="469024"/>
                  </a:lnTo>
                  <a:lnTo>
                    <a:pt x="2743302" y="468978"/>
                  </a:lnTo>
                  <a:lnTo>
                    <a:pt x="2788086" y="469293"/>
                  </a:lnTo>
                  <a:lnTo>
                    <a:pt x="2833455" y="469960"/>
                  </a:lnTo>
                  <a:lnTo>
                    <a:pt x="2879392" y="470966"/>
                  </a:lnTo>
                  <a:lnTo>
                    <a:pt x="2925880" y="472301"/>
                  </a:lnTo>
                  <a:lnTo>
                    <a:pt x="2972902" y="473954"/>
                  </a:lnTo>
                  <a:lnTo>
                    <a:pt x="3020440" y="475914"/>
                  </a:lnTo>
                  <a:lnTo>
                    <a:pt x="3068476" y="478170"/>
                  </a:lnTo>
                  <a:lnTo>
                    <a:pt x="3116995" y="480711"/>
                  </a:lnTo>
                  <a:lnTo>
                    <a:pt x="3165978" y="483527"/>
                  </a:lnTo>
                  <a:lnTo>
                    <a:pt x="3215408" y="486605"/>
                  </a:lnTo>
                  <a:lnTo>
                    <a:pt x="3265267" y="489936"/>
                  </a:lnTo>
                  <a:lnTo>
                    <a:pt x="3315540" y="493508"/>
                  </a:lnTo>
                  <a:lnTo>
                    <a:pt x="3366207" y="497310"/>
                  </a:lnTo>
                  <a:lnTo>
                    <a:pt x="3417252" y="501331"/>
                  </a:lnTo>
                  <a:lnTo>
                    <a:pt x="3468658" y="505561"/>
                  </a:lnTo>
                  <a:lnTo>
                    <a:pt x="3520407" y="509988"/>
                  </a:lnTo>
                  <a:lnTo>
                    <a:pt x="3572483" y="514602"/>
                  </a:lnTo>
                  <a:lnTo>
                    <a:pt x="3624866" y="519391"/>
                  </a:lnTo>
                  <a:lnTo>
                    <a:pt x="3677542" y="524345"/>
                  </a:lnTo>
                  <a:lnTo>
                    <a:pt x="3730491" y="529453"/>
                  </a:lnTo>
                  <a:lnTo>
                    <a:pt x="3783698" y="534702"/>
                  </a:lnTo>
                  <a:lnTo>
                    <a:pt x="3837144" y="540084"/>
                  </a:lnTo>
                  <a:lnTo>
                    <a:pt x="3890812" y="545586"/>
                  </a:lnTo>
                  <a:lnTo>
                    <a:pt x="3944685" y="551198"/>
                  </a:lnTo>
                  <a:lnTo>
                    <a:pt x="3998746" y="556909"/>
                  </a:lnTo>
                  <a:lnTo>
                    <a:pt x="4052977" y="562708"/>
                  </a:lnTo>
                  <a:lnTo>
                    <a:pt x="4107361" y="568583"/>
                  </a:lnTo>
                  <a:lnTo>
                    <a:pt x="4161881" y="574525"/>
                  </a:lnTo>
                  <a:lnTo>
                    <a:pt x="4216520" y="580521"/>
                  </a:lnTo>
                  <a:lnTo>
                    <a:pt x="4271260" y="586562"/>
                  </a:lnTo>
                  <a:lnTo>
                    <a:pt x="4326084" y="592635"/>
                  </a:lnTo>
                  <a:lnTo>
                    <a:pt x="4380974" y="598730"/>
                  </a:lnTo>
                  <a:lnTo>
                    <a:pt x="4435914" y="604837"/>
                  </a:lnTo>
                  <a:lnTo>
                    <a:pt x="4490885" y="610944"/>
                  </a:lnTo>
                  <a:lnTo>
                    <a:pt x="4545872" y="617040"/>
                  </a:lnTo>
                  <a:lnTo>
                    <a:pt x="4600856" y="623114"/>
                  </a:lnTo>
                  <a:lnTo>
                    <a:pt x="4655820" y="629155"/>
                  </a:lnTo>
                  <a:lnTo>
                    <a:pt x="4710747" y="635153"/>
                  </a:lnTo>
                  <a:lnTo>
                    <a:pt x="4765620" y="641096"/>
                  </a:lnTo>
                  <a:lnTo>
                    <a:pt x="4820420" y="646974"/>
                  </a:lnTo>
                  <a:lnTo>
                    <a:pt x="4875132" y="652775"/>
                  </a:lnTo>
                  <a:lnTo>
                    <a:pt x="4929738" y="658488"/>
                  </a:lnTo>
                  <a:lnTo>
                    <a:pt x="4984220" y="664103"/>
                  </a:lnTo>
                  <a:lnTo>
                    <a:pt x="5038561" y="669608"/>
                  </a:lnTo>
                  <a:lnTo>
                    <a:pt x="5092744" y="674994"/>
                  </a:lnTo>
                  <a:lnTo>
                    <a:pt x="5146751" y="680247"/>
                  </a:lnTo>
                  <a:lnTo>
                    <a:pt x="5200566" y="685359"/>
                  </a:lnTo>
                  <a:lnTo>
                    <a:pt x="5254171" y="690317"/>
                  </a:lnTo>
                  <a:lnTo>
                    <a:pt x="5307548" y="695111"/>
                  </a:lnTo>
                  <a:lnTo>
                    <a:pt x="5360681" y="699730"/>
                  </a:lnTo>
                  <a:lnTo>
                    <a:pt x="5413551" y="704163"/>
                  </a:lnTo>
                  <a:lnTo>
                    <a:pt x="5466143" y="708398"/>
                  </a:lnTo>
                  <a:lnTo>
                    <a:pt x="5518438" y="712426"/>
                  </a:lnTo>
                  <a:lnTo>
                    <a:pt x="5570419" y="716234"/>
                  </a:lnTo>
                  <a:lnTo>
                    <a:pt x="5622069" y="719813"/>
                  </a:lnTo>
                  <a:lnTo>
                    <a:pt x="5673371" y="723150"/>
                  </a:lnTo>
                  <a:lnTo>
                    <a:pt x="5724307" y="726236"/>
                  </a:lnTo>
                  <a:lnTo>
                    <a:pt x="5774860" y="729059"/>
                  </a:lnTo>
                  <a:lnTo>
                    <a:pt x="5825012" y="731608"/>
                  </a:lnTo>
                  <a:lnTo>
                    <a:pt x="5874748" y="733872"/>
                  </a:lnTo>
                  <a:lnTo>
                    <a:pt x="5924048" y="735840"/>
                  </a:lnTo>
                  <a:lnTo>
                    <a:pt x="5972896" y="737502"/>
                  </a:lnTo>
                  <a:lnTo>
                    <a:pt x="6021275" y="738846"/>
                  </a:lnTo>
                  <a:lnTo>
                    <a:pt x="6069167" y="739862"/>
                  </a:lnTo>
                  <a:lnTo>
                    <a:pt x="6116555" y="740538"/>
                  </a:lnTo>
                  <a:lnTo>
                    <a:pt x="6163421" y="740863"/>
                  </a:lnTo>
                  <a:lnTo>
                    <a:pt x="6209749" y="740827"/>
                  </a:lnTo>
                  <a:lnTo>
                    <a:pt x="6255521" y="740419"/>
                  </a:lnTo>
                  <a:lnTo>
                    <a:pt x="6300720" y="739627"/>
                  </a:lnTo>
                  <a:lnTo>
                    <a:pt x="6345329" y="738441"/>
                  </a:lnTo>
                  <a:lnTo>
                    <a:pt x="6389329" y="736849"/>
                  </a:lnTo>
                  <a:lnTo>
                    <a:pt x="6432705" y="734841"/>
                  </a:lnTo>
                  <a:lnTo>
                    <a:pt x="6475438" y="732406"/>
                  </a:lnTo>
                  <a:lnTo>
                    <a:pt x="6517511" y="729533"/>
                  </a:lnTo>
                  <a:lnTo>
                    <a:pt x="6578430" y="724569"/>
                  </a:lnTo>
                  <a:lnTo>
                    <a:pt x="6639061" y="718756"/>
                  </a:lnTo>
                  <a:lnTo>
                    <a:pt x="6699392" y="712123"/>
                  </a:lnTo>
                  <a:lnTo>
                    <a:pt x="6759413" y="704701"/>
                  </a:lnTo>
                  <a:lnTo>
                    <a:pt x="6819113" y="696518"/>
                  </a:lnTo>
                  <a:lnTo>
                    <a:pt x="6878481" y="687604"/>
                  </a:lnTo>
                  <a:lnTo>
                    <a:pt x="6937506" y="677990"/>
                  </a:lnTo>
                  <a:lnTo>
                    <a:pt x="6996176" y="667705"/>
                  </a:lnTo>
                  <a:lnTo>
                    <a:pt x="7054482" y="656779"/>
                  </a:lnTo>
                  <a:lnTo>
                    <a:pt x="7112412" y="645242"/>
                  </a:lnTo>
                  <a:lnTo>
                    <a:pt x="7169955" y="633123"/>
                  </a:lnTo>
                  <a:lnTo>
                    <a:pt x="7227100" y="620451"/>
                  </a:lnTo>
                  <a:lnTo>
                    <a:pt x="7283837" y="607258"/>
                  </a:lnTo>
                  <a:lnTo>
                    <a:pt x="7340154" y="593573"/>
                  </a:lnTo>
                  <a:lnTo>
                    <a:pt x="7396041" y="579424"/>
                  </a:lnTo>
                  <a:lnTo>
                    <a:pt x="7451486" y="564843"/>
                  </a:lnTo>
                  <a:lnTo>
                    <a:pt x="7506479" y="549858"/>
                  </a:lnTo>
                  <a:lnTo>
                    <a:pt x="7561008" y="534501"/>
                  </a:lnTo>
                  <a:lnTo>
                    <a:pt x="7615064" y="518799"/>
                  </a:lnTo>
                  <a:lnTo>
                    <a:pt x="7668634" y="502784"/>
                  </a:lnTo>
                  <a:lnTo>
                    <a:pt x="7721708" y="486484"/>
                  </a:lnTo>
                  <a:lnTo>
                    <a:pt x="7774275" y="469930"/>
                  </a:lnTo>
                  <a:lnTo>
                    <a:pt x="7826323" y="453151"/>
                  </a:lnTo>
                  <a:lnTo>
                    <a:pt x="7877843" y="436178"/>
                  </a:lnTo>
                  <a:lnTo>
                    <a:pt x="7928824" y="419039"/>
                  </a:lnTo>
                  <a:lnTo>
                    <a:pt x="7979253" y="401765"/>
                  </a:lnTo>
                  <a:lnTo>
                    <a:pt x="8029121" y="384385"/>
                  </a:lnTo>
                  <a:lnTo>
                    <a:pt x="8078416" y="366929"/>
                  </a:lnTo>
                  <a:lnTo>
                    <a:pt x="8127127" y="349427"/>
                  </a:lnTo>
                  <a:lnTo>
                    <a:pt x="8175244" y="331908"/>
                  </a:lnTo>
                  <a:lnTo>
                    <a:pt x="8222756" y="314403"/>
                  </a:lnTo>
                  <a:lnTo>
                    <a:pt x="8269651" y="296941"/>
                  </a:lnTo>
                  <a:lnTo>
                    <a:pt x="8315919" y="279552"/>
                  </a:lnTo>
                  <a:lnTo>
                    <a:pt x="8361549" y="262265"/>
                  </a:lnTo>
                  <a:lnTo>
                    <a:pt x="8406530" y="245111"/>
                  </a:lnTo>
                  <a:lnTo>
                    <a:pt x="8450850" y="228119"/>
                  </a:lnTo>
                  <a:lnTo>
                    <a:pt x="8494500" y="211318"/>
                  </a:lnTo>
                  <a:lnTo>
                    <a:pt x="8537467" y="194739"/>
                  </a:lnTo>
                  <a:lnTo>
                    <a:pt x="8579742" y="178412"/>
                  </a:lnTo>
                  <a:lnTo>
                    <a:pt x="8621312" y="162365"/>
                  </a:lnTo>
                  <a:lnTo>
                    <a:pt x="8662169" y="146630"/>
                  </a:lnTo>
                  <a:lnTo>
                    <a:pt x="8702299" y="131235"/>
                  </a:lnTo>
                  <a:lnTo>
                    <a:pt x="8741693" y="116210"/>
                  </a:lnTo>
                  <a:lnTo>
                    <a:pt x="8780339" y="101585"/>
                  </a:lnTo>
                  <a:lnTo>
                    <a:pt x="8818227" y="87390"/>
                  </a:lnTo>
                  <a:lnTo>
                    <a:pt x="8855345" y="73655"/>
                  </a:lnTo>
                  <a:lnTo>
                    <a:pt x="8891683" y="60409"/>
                  </a:lnTo>
                  <a:lnTo>
                    <a:pt x="8961974" y="35504"/>
                  </a:lnTo>
                  <a:lnTo>
                    <a:pt x="9029013" y="12913"/>
                  </a:lnTo>
                  <a:lnTo>
                    <a:pt x="9061285" y="2560"/>
                  </a:lnTo>
                  <a:lnTo>
                    <a:pt x="9069593" y="0"/>
                  </a:lnTo>
                </a:path>
              </a:pathLst>
            </a:custGeom>
            <a:ln w="10774">
              <a:solidFill>
                <a:srgbClr val="87A34D"/>
              </a:solidFill>
            </a:ln>
          </p:spPr>
          <p:txBody>
            <a:bodyPr wrap="square" lIns="0" tIns="0" rIns="0" bIns="0" rtlCol="0"/>
            <a:lstStyle/>
            <a:p>
              <a:endParaRPr/>
            </a:p>
          </p:txBody>
        </p:sp>
        <p:sp>
          <p:nvSpPr>
            <p:cNvPr id="7" name="object 7"/>
            <p:cNvSpPr/>
            <p:nvPr/>
          </p:nvSpPr>
          <p:spPr>
            <a:xfrm>
              <a:off x="7" y="56967"/>
              <a:ext cx="9144000" cy="892810"/>
            </a:xfrm>
            <a:custGeom>
              <a:avLst/>
              <a:gdLst/>
              <a:ahLst/>
              <a:cxnLst/>
              <a:rect l="l" t="t" r="r" b="b"/>
              <a:pathLst>
                <a:path w="9144000" h="892810">
                  <a:moveTo>
                    <a:pt x="0" y="892460"/>
                  </a:moveTo>
                  <a:lnTo>
                    <a:pt x="52556" y="882917"/>
                  </a:lnTo>
                  <a:lnTo>
                    <a:pt x="110528" y="871362"/>
                  </a:lnTo>
                  <a:lnTo>
                    <a:pt x="173708" y="857976"/>
                  </a:lnTo>
                  <a:lnTo>
                    <a:pt x="241890" y="842936"/>
                  </a:lnTo>
                  <a:lnTo>
                    <a:pt x="314867" y="826421"/>
                  </a:lnTo>
                  <a:lnTo>
                    <a:pt x="353089" y="817666"/>
                  </a:lnTo>
                  <a:lnTo>
                    <a:pt x="392432" y="808610"/>
                  </a:lnTo>
                  <a:lnTo>
                    <a:pt x="432870" y="799274"/>
                  </a:lnTo>
                  <a:lnTo>
                    <a:pt x="474378" y="789682"/>
                  </a:lnTo>
                  <a:lnTo>
                    <a:pt x="516930" y="779854"/>
                  </a:lnTo>
                  <a:lnTo>
                    <a:pt x="560499" y="769814"/>
                  </a:lnTo>
                  <a:lnTo>
                    <a:pt x="605060" y="759585"/>
                  </a:lnTo>
                  <a:lnTo>
                    <a:pt x="650587" y="749187"/>
                  </a:lnTo>
                  <a:lnTo>
                    <a:pt x="697055" y="738644"/>
                  </a:lnTo>
                  <a:lnTo>
                    <a:pt x="744436" y="727978"/>
                  </a:lnTo>
                  <a:lnTo>
                    <a:pt x="792707" y="717211"/>
                  </a:lnTo>
                  <a:lnTo>
                    <a:pt x="841839" y="706366"/>
                  </a:lnTo>
                  <a:lnTo>
                    <a:pt x="891809" y="695464"/>
                  </a:lnTo>
                  <a:lnTo>
                    <a:pt x="942590" y="684529"/>
                  </a:lnTo>
                  <a:lnTo>
                    <a:pt x="994155" y="673582"/>
                  </a:lnTo>
                  <a:lnTo>
                    <a:pt x="1046480" y="662647"/>
                  </a:lnTo>
                  <a:lnTo>
                    <a:pt x="1099538" y="651744"/>
                  </a:lnTo>
                  <a:lnTo>
                    <a:pt x="1153304" y="640897"/>
                  </a:lnTo>
                  <a:lnTo>
                    <a:pt x="1207751" y="630128"/>
                  </a:lnTo>
                  <a:lnTo>
                    <a:pt x="1262854" y="619459"/>
                  </a:lnTo>
                  <a:lnTo>
                    <a:pt x="1318587" y="608913"/>
                  </a:lnTo>
                  <a:lnTo>
                    <a:pt x="1374924" y="598511"/>
                  </a:lnTo>
                  <a:lnTo>
                    <a:pt x="1431840" y="588277"/>
                  </a:lnTo>
                  <a:lnTo>
                    <a:pt x="1489308" y="578232"/>
                  </a:lnTo>
                  <a:lnTo>
                    <a:pt x="1547302" y="568399"/>
                  </a:lnTo>
                  <a:lnTo>
                    <a:pt x="1605797" y="558800"/>
                  </a:lnTo>
                  <a:lnTo>
                    <a:pt x="1664767" y="549457"/>
                  </a:lnTo>
                  <a:lnTo>
                    <a:pt x="1724185" y="540394"/>
                  </a:lnTo>
                  <a:lnTo>
                    <a:pt x="1784027" y="531631"/>
                  </a:lnTo>
                  <a:lnTo>
                    <a:pt x="1844266" y="523193"/>
                  </a:lnTo>
                  <a:lnTo>
                    <a:pt x="1904877" y="515099"/>
                  </a:lnTo>
                  <a:lnTo>
                    <a:pt x="1965833" y="507374"/>
                  </a:lnTo>
                  <a:lnTo>
                    <a:pt x="2027109" y="500040"/>
                  </a:lnTo>
                  <a:lnTo>
                    <a:pt x="2088678" y="493118"/>
                  </a:lnTo>
                  <a:lnTo>
                    <a:pt x="2150516" y="486631"/>
                  </a:lnTo>
                  <a:lnTo>
                    <a:pt x="2212596" y="480602"/>
                  </a:lnTo>
                  <a:lnTo>
                    <a:pt x="2274892" y="475053"/>
                  </a:lnTo>
                  <a:lnTo>
                    <a:pt x="2337378" y="470006"/>
                  </a:lnTo>
                  <a:lnTo>
                    <a:pt x="2400029" y="465483"/>
                  </a:lnTo>
                  <a:lnTo>
                    <a:pt x="2462819" y="461507"/>
                  </a:lnTo>
                  <a:lnTo>
                    <a:pt x="2525722" y="458099"/>
                  </a:lnTo>
                  <a:lnTo>
                    <a:pt x="2588711" y="455284"/>
                  </a:lnTo>
                  <a:lnTo>
                    <a:pt x="2630525" y="453792"/>
                  </a:lnTo>
                  <a:lnTo>
                    <a:pt x="2672984" y="452616"/>
                  </a:lnTo>
                  <a:lnTo>
                    <a:pt x="2716071" y="451750"/>
                  </a:lnTo>
                  <a:lnTo>
                    <a:pt x="2759769" y="451183"/>
                  </a:lnTo>
                  <a:lnTo>
                    <a:pt x="2804063" y="450907"/>
                  </a:lnTo>
                  <a:lnTo>
                    <a:pt x="2848935" y="450914"/>
                  </a:lnTo>
                  <a:lnTo>
                    <a:pt x="2894368" y="451195"/>
                  </a:lnTo>
                  <a:lnTo>
                    <a:pt x="2940346" y="451742"/>
                  </a:lnTo>
                  <a:lnTo>
                    <a:pt x="2986851" y="452545"/>
                  </a:lnTo>
                  <a:lnTo>
                    <a:pt x="3033868" y="453595"/>
                  </a:lnTo>
                  <a:lnTo>
                    <a:pt x="3081379" y="454886"/>
                  </a:lnTo>
                  <a:lnTo>
                    <a:pt x="3129368" y="456407"/>
                  </a:lnTo>
                  <a:lnTo>
                    <a:pt x="3177817" y="458150"/>
                  </a:lnTo>
                  <a:lnTo>
                    <a:pt x="3226710" y="460106"/>
                  </a:lnTo>
                  <a:lnTo>
                    <a:pt x="3276031" y="462267"/>
                  </a:lnTo>
                  <a:lnTo>
                    <a:pt x="3325763" y="464625"/>
                  </a:lnTo>
                  <a:lnTo>
                    <a:pt x="3375888" y="467170"/>
                  </a:lnTo>
                  <a:lnTo>
                    <a:pt x="3426390" y="469894"/>
                  </a:lnTo>
                  <a:lnTo>
                    <a:pt x="3477253" y="472788"/>
                  </a:lnTo>
                  <a:lnTo>
                    <a:pt x="3528459" y="475843"/>
                  </a:lnTo>
                  <a:lnTo>
                    <a:pt x="3579992" y="479052"/>
                  </a:lnTo>
                  <a:lnTo>
                    <a:pt x="3631835" y="482405"/>
                  </a:lnTo>
                  <a:lnTo>
                    <a:pt x="3683971" y="485894"/>
                  </a:lnTo>
                  <a:lnTo>
                    <a:pt x="3736383" y="489509"/>
                  </a:lnTo>
                  <a:lnTo>
                    <a:pt x="3789056" y="493243"/>
                  </a:lnTo>
                  <a:lnTo>
                    <a:pt x="3841971" y="497087"/>
                  </a:lnTo>
                  <a:lnTo>
                    <a:pt x="3895113" y="501032"/>
                  </a:lnTo>
                  <a:lnTo>
                    <a:pt x="3948464" y="505069"/>
                  </a:lnTo>
                  <a:lnTo>
                    <a:pt x="4002008" y="509191"/>
                  </a:lnTo>
                  <a:lnTo>
                    <a:pt x="4055728" y="513387"/>
                  </a:lnTo>
                  <a:lnTo>
                    <a:pt x="4109607" y="517650"/>
                  </a:lnTo>
                  <a:lnTo>
                    <a:pt x="4163628" y="521971"/>
                  </a:lnTo>
                  <a:lnTo>
                    <a:pt x="4217775" y="526341"/>
                  </a:lnTo>
                  <a:lnTo>
                    <a:pt x="4272031" y="530752"/>
                  </a:lnTo>
                  <a:lnTo>
                    <a:pt x="4326380" y="535194"/>
                  </a:lnTo>
                  <a:lnTo>
                    <a:pt x="4380804" y="539660"/>
                  </a:lnTo>
                  <a:lnTo>
                    <a:pt x="4435286" y="544141"/>
                  </a:lnTo>
                  <a:lnTo>
                    <a:pt x="4489810" y="548628"/>
                  </a:lnTo>
                  <a:lnTo>
                    <a:pt x="4544360" y="553112"/>
                  </a:lnTo>
                  <a:lnTo>
                    <a:pt x="4598918" y="557585"/>
                  </a:lnTo>
                  <a:lnTo>
                    <a:pt x="4653467" y="562038"/>
                  </a:lnTo>
                  <a:lnTo>
                    <a:pt x="4707992" y="566463"/>
                  </a:lnTo>
                  <a:lnTo>
                    <a:pt x="4762474" y="570850"/>
                  </a:lnTo>
                  <a:lnTo>
                    <a:pt x="4816898" y="575192"/>
                  </a:lnTo>
                  <a:lnTo>
                    <a:pt x="4871247" y="579479"/>
                  </a:lnTo>
                  <a:lnTo>
                    <a:pt x="4925503" y="583704"/>
                  </a:lnTo>
                  <a:lnTo>
                    <a:pt x="4979651" y="587856"/>
                  </a:lnTo>
                  <a:lnTo>
                    <a:pt x="5033673" y="591928"/>
                  </a:lnTo>
                  <a:lnTo>
                    <a:pt x="5087552" y="595911"/>
                  </a:lnTo>
                  <a:lnTo>
                    <a:pt x="5141272" y="599797"/>
                  </a:lnTo>
                  <a:lnTo>
                    <a:pt x="5194817" y="603576"/>
                  </a:lnTo>
                  <a:lnTo>
                    <a:pt x="5248168" y="607240"/>
                  </a:lnTo>
                  <a:lnTo>
                    <a:pt x="5301311" y="610781"/>
                  </a:lnTo>
                  <a:lnTo>
                    <a:pt x="5354227" y="614190"/>
                  </a:lnTo>
                  <a:lnTo>
                    <a:pt x="5406900" y="617458"/>
                  </a:lnTo>
                  <a:lnTo>
                    <a:pt x="5459313" y="620576"/>
                  </a:lnTo>
                  <a:lnTo>
                    <a:pt x="5511450" y="623536"/>
                  </a:lnTo>
                  <a:lnTo>
                    <a:pt x="5563294" y="626329"/>
                  </a:lnTo>
                  <a:lnTo>
                    <a:pt x="5614828" y="628947"/>
                  </a:lnTo>
                  <a:lnTo>
                    <a:pt x="5666035" y="631381"/>
                  </a:lnTo>
                  <a:lnTo>
                    <a:pt x="5716898" y="633623"/>
                  </a:lnTo>
                  <a:lnTo>
                    <a:pt x="5767402" y="635662"/>
                  </a:lnTo>
                  <a:lnTo>
                    <a:pt x="5817528" y="637492"/>
                  </a:lnTo>
                  <a:lnTo>
                    <a:pt x="5867261" y="639104"/>
                  </a:lnTo>
                  <a:lnTo>
                    <a:pt x="5916583" y="640488"/>
                  </a:lnTo>
                  <a:lnTo>
                    <a:pt x="5965477" y="641636"/>
                  </a:lnTo>
                  <a:lnTo>
                    <a:pt x="6013928" y="642540"/>
                  </a:lnTo>
                  <a:lnTo>
                    <a:pt x="6061918" y="643190"/>
                  </a:lnTo>
                  <a:lnTo>
                    <a:pt x="6109431" y="643579"/>
                  </a:lnTo>
                  <a:lnTo>
                    <a:pt x="6156449" y="643697"/>
                  </a:lnTo>
                  <a:lnTo>
                    <a:pt x="6202956" y="643537"/>
                  </a:lnTo>
                  <a:lnTo>
                    <a:pt x="6248935" y="643088"/>
                  </a:lnTo>
                  <a:lnTo>
                    <a:pt x="6294370" y="642343"/>
                  </a:lnTo>
                  <a:lnTo>
                    <a:pt x="6339243" y="641293"/>
                  </a:lnTo>
                  <a:lnTo>
                    <a:pt x="6383538" y="639930"/>
                  </a:lnTo>
                  <a:lnTo>
                    <a:pt x="6427239" y="638244"/>
                  </a:lnTo>
                  <a:lnTo>
                    <a:pt x="6470328" y="636227"/>
                  </a:lnTo>
                  <a:lnTo>
                    <a:pt x="6512788" y="633871"/>
                  </a:lnTo>
                  <a:lnTo>
                    <a:pt x="6554603" y="631166"/>
                  </a:lnTo>
                  <a:lnTo>
                    <a:pt x="6616296" y="626504"/>
                  </a:lnTo>
                  <a:lnTo>
                    <a:pt x="6677690" y="621124"/>
                  </a:lnTo>
                  <a:lnTo>
                    <a:pt x="6738773" y="615052"/>
                  </a:lnTo>
                  <a:lnTo>
                    <a:pt x="6799535" y="608315"/>
                  </a:lnTo>
                  <a:lnTo>
                    <a:pt x="6859963" y="600938"/>
                  </a:lnTo>
                  <a:lnTo>
                    <a:pt x="6920047" y="592947"/>
                  </a:lnTo>
                  <a:lnTo>
                    <a:pt x="6979774" y="584367"/>
                  </a:lnTo>
                  <a:lnTo>
                    <a:pt x="7039134" y="575224"/>
                  </a:lnTo>
                  <a:lnTo>
                    <a:pt x="7098114" y="565545"/>
                  </a:lnTo>
                  <a:lnTo>
                    <a:pt x="7156704" y="555355"/>
                  </a:lnTo>
                  <a:lnTo>
                    <a:pt x="7214891" y="544680"/>
                  </a:lnTo>
                  <a:lnTo>
                    <a:pt x="7272666" y="533545"/>
                  </a:lnTo>
                  <a:lnTo>
                    <a:pt x="7330014" y="521977"/>
                  </a:lnTo>
                  <a:lnTo>
                    <a:pt x="7386927" y="510001"/>
                  </a:lnTo>
                  <a:lnTo>
                    <a:pt x="7443391" y="497643"/>
                  </a:lnTo>
                  <a:lnTo>
                    <a:pt x="7499396" y="484929"/>
                  </a:lnTo>
                  <a:lnTo>
                    <a:pt x="7554930" y="471885"/>
                  </a:lnTo>
                  <a:lnTo>
                    <a:pt x="7609981" y="458536"/>
                  </a:lnTo>
                  <a:lnTo>
                    <a:pt x="7664538" y="444909"/>
                  </a:lnTo>
                  <a:lnTo>
                    <a:pt x="7718590" y="431028"/>
                  </a:lnTo>
                  <a:lnTo>
                    <a:pt x="7772125" y="416921"/>
                  </a:lnTo>
                  <a:lnTo>
                    <a:pt x="7825131" y="402612"/>
                  </a:lnTo>
                  <a:lnTo>
                    <a:pt x="7877598" y="388128"/>
                  </a:lnTo>
                  <a:lnTo>
                    <a:pt x="7929513" y="373494"/>
                  </a:lnTo>
                  <a:lnTo>
                    <a:pt x="7980865" y="358736"/>
                  </a:lnTo>
                  <a:lnTo>
                    <a:pt x="8031643" y="343880"/>
                  </a:lnTo>
                  <a:lnTo>
                    <a:pt x="8081835" y="328952"/>
                  </a:lnTo>
                  <a:lnTo>
                    <a:pt x="8131430" y="313977"/>
                  </a:lnTo>
                  <a:lnTo>
                    <a:pt x="8180416" y="298982"/>
                  </a:lnTo>
                  <a:lnTo>
                    <a:pt x="8228782" y="283992"/>
                  </a:lnTo>
                  <a:lnTo>
                    <a:pt x="8276516" y="269033"/>
                  </a:lnTo>
                  <a:lnTo>
                    <a:pt x="8323607" y="254131"/>
                  </a:lnTo>
                  <a:lnTo>
                    <a:pt x="8370043" y="239311"/>
                  </a:lnTo>
                  <a:lnTo>
                    <a:pt x="8415813" y="224600"/>
                  </a:lnTo>
                  <a:lnTo>
                    <a:pt x="8460905" y="210022"/>
                  </a:lnTo>
                  <a:lnTo>
                    <a:pt x="8505308" y="195605"/>
                  </a:lnTo>
                  <a:lnTo>
                    <a:pt x="8549010" y="181374"/>
                  </a:lnTo>
                  <a:lnTo>
                    <a:pt x="8592001" y="167354"/>
                  </a:lnTo>
                  <a:lnTo>
                    <a:pt x="8634268" y="153572"/>
                  </a:lnTo>
                  <a:lnTo>
                    <a:pt x="8675799" y="140053"/>
                  </a:lnTo>
                  <a:lnTo>
                    <a:pt x="8716585" y="126823"/>
                  </a:lnTo>
                  <a:lnTo>
                    <a:pt x="8756612" y="113907"/>
                  </a:lnTo>
                  <a:lnTo>
                    <a:pt x="8795869" y="101333"/>
                  </a:lnTo>
                  <a:lnTo>
                    <a:pt x="8834346" y="89125"/>
                  </a:lnTo>
                  <a:lnTo>
                    <a:pt x="8872030" y="77309"/>
                  </a:lnTo>
                  <a:lnTo>
                    <a:pt x="8908911" y="65911"/>
                  </a:lnTo>
                  <a:lnTo>
                    <a:pt x="8980214" y="44473"/>
                  </a:lnTo>
                  <a:lnTo>
                    <a:pt x="9048163" y="25016"/>
                  </a:lnTo>
                  <a:lnTo>
                    <a:pt x="9112667" y="7748"/>
                  </a:lnTo>
                  <a:lnTo>
                    <a:pt x="9143598" y="0"/>
                  </a:lnTo>
                </a:path>
              </a:pathLst>
            </a:custGeom>
            <a:ln w="9524">
              <a:solidFill>
                <a:srgbClr val="8064A1"/>
              </a:solidFill>
            </a:ln>
          </p:spPr>
          <p:txBody>
            <a:bodyPr wrap="square" lIns="0" tIns="0" rIns="0" bIns="0" rtlCol="0"/>
            <a:lstStyle/>
            <a:p>
              <a:endParaRPr/>
            </a:p>
          </p:txBody>
        </p:sp>
      </p:grpSp>
      <p:sp>
        <p:nvSpPr>
          <p:cNvPr id="8" name="object 8"/>
          <p:cNvSpPr txBox="1">
            <a:spLocks noGrp="1"/>
          </p:cNvSpPr>
          <p:nvPr>
            <p:ph type="title"/>
          </p:nvPr>
        </p:nvSpPr>
        <p:spPr>
          <a:xfrm>
            <a:off x="444499" y="1046985"/>
            <a:ext cx="7485380" cy="787400"/>
          </a:xfrm>
          <a:prstGeom prst="rect">
            <a:avLst/>
          </a:prstGeom>
        </p:spPr>
        <p:txBody>
          <a:bodyPr vert="horz" wrap="square" lIns="0" tIns="12700" rIns="0" bIns="0" rtlCol="0">
            <a:spAutoFit/>
          </a:bodyPr>
          <a:lstStyle/>
          <a:p>
            <a:pPr marL="12700">
              <a:lnSpc>
                <a:spcPct val="100000"/>
              </a:lnSpc>
              <a:spcBef>
                <a:spcPts val="100"/>
              </a:spcBef>
            </a:pPr>
            <a:r>
              <a:rPr sz="5000" b="0" spc="-10" dirty="0">
                <a:latin typeface="Arial"/>
                <a:cs typeface="Arial"/>
              </a:rPr>
              <a:t>Açık Piyasa İşlem</a:t>
            </a:r>
            <a:r>
              <a:rPr sz="5000" b="0" spc="-95" dirty="0">
                <a:latin typeface="Arial"/>
                <a:cs typeface="Arial"/>
              </a:rPr>
              <a:t> </a:t>
            </a:r>
            <a:r>
              <a:rPr sz="5000" b="0" spc="-5" dirty="0">
                <a:latin typeface="Arial"/>
                <a:cs typeface="Arial"/>
              </a:rPr>
              <a:t>Çeşitleri</a:t>
            </a:r>
            <a:endParaRPr sz="5000">
              <a:latin typeface="Arial"/>
              <a:cs typeface="Arial"/>
            </a:endParaRPr>
          </a:p>
        </p:txBody>
      </p:sp>
      <p:sp>
        <p:nvSpPr>
          <p:cNvPr id="9" name="object 9"/>
          <p:cNvSpPr txBox="1"/>
          <p:nvPr/>
        </p:nvSpPr>
        <p:spPr>
          <a:xfrm>
            <a:off x="437490" y="1877818"/>
            <a:ext cx="8175625" cy="3358515"/>
          </a:xfrm>
          <a:prstGeom prst="rect">
            <a:avLst/>
          </a:prstGeom>
        </p:spPr>
        <p:txBody>
          <a:bodyPr vert="horz" wrap="square" lIns="0" tIns="82550" rIns="0" bIns="0" rtlCol="0">
            <a:spAutoFit/>
          </a:bodyPr>
          <a:lstStyle/>
          <a:p>
            <a:pPr marL="379730" indent="-367665" algn="just">
              <a:lnSpc>
                <a:spcPct val="100000"/>
              </a:lnSpc>
              <a:spcBef>
                <a:spcPts val="650"/>
              </a:spcBef>
              <a:buClr>
                <a:srgbClr val="9ABA59"/>
              </a:buClr>
              <a:buSzPct val="94230"/>
              <a:buFont typeface="Noto Sans Symbols"/>
              <a:buChar char="●"/>
              <a:tabLst>
                <a:tab pos="380365" algn="l"/>
              </a:tabLst>
            </a:pPr>
            <a:r>
              <a:rPr sz="2600" b="1" spc="-5" dirty="0">
                <a:latin typeface="Arial"/>
                <a:cs typeface="Arial"/>
              </a:rPr>
              <a:t>Doğrudan</a:t>
            </a:r>
            <a:r>
              <a:rPr sz="2600" b="1" spc="-10" dirty="0">
                <a:latin typeface="Arial"/>
                <a:cs typeface="Arial"/>
              </a:rPr>
              <a:t> </a:t>
            </a:r>
            <a:r>
              <a:rPr sz="2600" b="1" spc="-5" dirty="0">
                <a:latin typeface="Arial"/>
                <a:cs typeface="Arial"/>
              </a:rPr>
              <a:t>Satım</a:t>
            </a:r>
            <a:endParaRPr sz="2600">
              <a:latin typeface="Arial"/>
              <a:cs typeface="Arial"/>
            </a:endParaRPr>
          </a:p>
          <a:p>
            <a:pPr marL="379730" marR="5080" indent="-367665" algn="just">
              <a:lnSpc>
                <a:spcPct val="101000"/>
              </a:lnSpc>
              <a:spcBef>
                <a:spcPts val="515"/>
              </a:spcBef>
            </a:pPr>
            <a:r>
              <a:rPr sz="2450" spc="15" dirty="0">
                <a:solidFill>
                  <a:srgbClr val="9ABA59"/>
                </a:solidFill>
                <a:latin typeface="Noto Sans Symbols"/>
                <a:cs typeface="Noto Sans Symbols"/>
              </a:rPr>
              <a:t>⚫ </a:t>
            </a:r>
            <a:r>
              <a:rPr sz="2600" spc="-5" dirty="0">
                <a:latin typeface="Arial"/>
                <a:cs typeface="Arial"/>
              </a:rPr>
              <a:t>Doğrudan </a:t>
            </a:r>
            <a:r>
              <a:rPr sz="2600" dirty="0">
                <a:latin typeface="Arial"/>
                <a:cs typeface="Arial"/>
              </a:rPr>
              <a:t>satım </a:t>
            </a:r>
            <a:r>
              <a:rPr sz="2600" spc="-5" dirty="0">
                <a:latin typeface="Arial"/>
                <a:cs typeface="Arial"/>
              </a:rPr>
              <a:t>işlemleri; genellikle piyasada </a:t>
            </a:r>
            <a:r>
              <a:rPr sz="2600" dirty="0">
                <a:latin typeface="Arial"/>
                <a:cs typeface="Arial"/>
              </a:rPr>
              <a:t>kalıcı  </a:t>
            </a:r>
            <a:r>
              <a:rPr sz="2600" spc="-5" dirty="0">
                <a:latin typeface="Arial"/>
                <a:cs typeface="Arial"/>
              </a:rPr>
              <a:t>likidite fazlası olan durumlarda, açık piyasa işlemleri  </a:t>
            </a:r>
            <a:r>
              <a:rPr sz="2600" dirty="0">
                <a:latin typeface="Arial"/>
                <a:cs typeface="Arial"/>
              </a:rPr>
              <a:t>yapmaya yetkili kuruluşlar </a:t>
            </a:r>
            <a:r>
              <a:rPr sz="2600" spc="-5" dirty="0">
                <a:latin typeface="Arial"/>
                <a:cs typeface="Arial"/>
              </a:rPr>
              <a:t>ile </a:t>
            </a:r>
            <a:r>
              <a:rPr sz="2600" dirty="0">
                <a:latin typeface="Arial"/>
                <a:cs typeface="Arial"/>
              </a:rPr>
              <a:t>yapılır. </a:t>
            </a:r>
            <a:r>
              <a:rPr sz="2600" spc="-5" dirty="0">
                <a:latin typeface="Arial"/>
                <a:cs typeface="Arial"/>
              </a:rPr>
              <a:t>Bu doğrultuda  </a:t>
            </a:r>
            <a:r>
              <a:rPr sz="2600" dirty="0">
                <a:latin typeface="Arial"/>
                <a:cs typeface="Arial"/>
              </a:rPr>
              <a:t>Merkez </a:t>
            </a:r>
            <a:r>
              <a:rPr sz="2600" spc="-10" dirty="0">
                <a:latin typeface="Arial"/>
                <a:cs typeface="Arial"/>
              </a:rPr>
              <a:t>Bankası; </a:t>
            </a:r>
            <a:r>
              <a:rPr sz="2600" spc="-5" dirty="0">
                <a:latin typeface="Arial"/>
                <a:cs typeface="Arial"/>
              </a:rPr>
              <a:t>açık piyasa işlemleri portföyündeki  </a:t>
            </a:r>
            <a:r>
              <a:rPr sz="2600" dirty="0">
                <a:latin typeface="Arial"/>
                <a:cs typeface="Arial"/>
              </a:rPr>
              <a:t>mevcut kıymetleri, </a:t>
            </a:r>
            <a:r>
              <a:rPr sz="2600" spc="-5" dirty="0">
                <a:latin typeface="Arial"/>
                <a:cs typeface="Arial"/>
              </a:rPr>
              <a:t>işlem tarihinde belirlenmiş fiyat  üzerinden </a:t>
            </a:r>
            <a:r>
              <a:rPr sz="2600" dirty="0">
                <a:latin typeface="Arial"/>
                <a:cs typeface="Arial"/>
              </a:rPr>
              <a:t>ve </a:t>
            </a:r>
            <a:r>
              <a:rPr sz="2600" spc="-5" dirty="0">
                <a:latin typeface="Arial"/>
                <a:cs typeface="Arial"/>
              </a:rPr>
              <a:t>işlem </a:t>
            </a:r>
            <a:r>
              <a:rPr sz="2600" dirty="0">
                <a:latin typeface="Arial"/>
                <a:cs typeface="Arial"/>
              </a:rPr>
              <a:t>valöründe söz konusu kuruluşlara  satışını</a:t>
            </a:r>
            <a:r>
              <a:rPr sz="2600" spc="-10" dirty="0">
                <a:latin typeface="Arial"/>
                <a:cs typeface="Arial"/>
              </a:rPr>
              <a:t> </a:t>
            </a:r>
            <a:r>
              <a:rPr sz="2600" spc="-5" dirty="0">
                <a:latin typeface="Arial"/>
                <a:cs typeface="Arial"/>
              </a:rPr>
              <a:t>gerçekleştirir.</a:t>
            </a:r>
            <a:endParaRPr sz="260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5387" y="0"/>
            <a:ext cx="9154160" cy="6863715"/>
            <a:chOff x="-5387" y="0"/>
            <a:chExt cx="9154160" cy="6863715"/>
          </a:xfrm>
        </p:grpSpPr>
        <p:sp>
          <p:nvSpPr>
            <p:cNvPr id="3" name="object 3"/>
            <p:cNvSpPr/>
            <p:nvPr/>
          </p:nvSpPr>
          <p:spPr>
            <a:xfrm>
              <a:off x="0" y="0"/>
              <a:ext cx="9143981" cy="6857986"/>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0" y="0"/>
              <a:ext cx="9143981" cy="1027430"/>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4400075" y="0"/>
              <a:ext cx="4743905" cy="600066"/>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0" y="0"/>
              <a:ext cx="9069705" cy="1015365"/>
            </a:xfrm>
            <a:custGeom>
              <a:avLst/>
              <a:gdLst/>
              <a:ahLst/>
              <a:cxnLst/>
              <a:rect l="l" t="t" r="r" b="b"/>
              <a:pathLst>
                <a:path w="9069705" h="1015365">
                  <a:moveTo>
                    <a:pt x="0" y="1015119"/>
                  </a:moveTo>
                  <a:lnTo>
                    <a:pt x="53491" y="995677"/>
                  </a:lnTo>
                  <a:lnTo>
                    <a:pt x="112891" y="974489"/>
                  </a:lnTo>
                  <a:lnTo>
                    <a:pt x="177134" y="952049"/>
                  </a:lnTo>
                  <a:lnTo>
                    <a:pt x="246045" y="928521"/>
                  </a:lnTo>
                  <a:lnTo>
                    <a:pt x="282198" y="916400"/>
                  </a:lnTo>
                  <a:lnTo>
                    <a:pt x="319453" y="904070"/>
                  </a:lnTo>
                  <a:lnTo>
                    <a:pt x="357789" y="891551"/>
                  </a:lnTo>
                  <a:lnTo>
                    <a:pt x="397183" y="878863"/>
                  </a:lnTo>
                  <a:lnTo>
                    <a:pt x="437615" y="866027"/>
                  </a:lnTo>
                  <a:lnTo>
                    <a:pt x="479063" y="853064"/>
                  </a:lnTo>
                  <a:lnTo>
                    <a:pt x="521505" y="839995"/>
                  </a:lnTo>
                  <a:lnTo>
                    <a:pt x="564919" y="826840"/>
                  </a:lnTo>
                  <a:lnTo>
                    <a:pt x="609284" y="813619"/>
                  </a:lnTo>
                  <a:lnTo>
                    <a:pt x="654578" y="800355"/>
                  </a:lnTo>
                  <a:lnTo>
                    <a:pt x="700780" y="787066"/>
                  </a:lnTo>
                  <a:lnTo>
                    <a:pt x="747867" y="773774"/>
                  </a:lnTo>
                  <a:lnTo>
                    <a:pt x="795819" y="760500"/>
                  </a:lnTo>
                  <a:lnTo>
                    <a:pt x="844613" y="747265"/>
                  </a:lnTo>
                  <a:lnTo>
                    <a:pt x="894227" y="734088"/>
                  </a:lnTo>
                  <a:lnTo>
                    <a:pt x="944641" y="720991"/>
                  </a:lnTo>
                  <a:lnTo>
                    <a:pt x="995833" y="707994"/>
                  </a:lnTo>
                  <a:lnTo>
                    <a:pt x="1047780" y="695118"/>
                  </a:lnTo>
                  <a:lnTo>
                    <a:pt x="1100461" y="682384"/>
                  </a:lnTo>
                  <a:lnTo>
                    <a:pt x="1153855" y="669813"/>
                  </a:lnTo>
                  <a:lnTo>
                    <a:pt x="1207940" y="657424"/>
                  </a:lnTo>
                  <a:lnTo>
                    <a:pt x="1262694" y="645239"/>
                  </a:lnTo>
                  <a:lnTo>
                    <a:pt x="1318096" y="633279"/>
                  </a:lnTo>
                  <a:lnTo>
                    <a:pt x="1374123" y="621563"/>
                  </a:lnTo>
                  <a:lnTo>
                    <a:pt x="1430755" y="610114"/>
                  </a:lnTo>
                  <a:lnTo>
                    <a:pt x="1487970" y="598950"/>
                  </a:lnTo>
                  <a:lnTo>
                    <a:pt x="1545745" y="588094"/>
                  </a:lnTo>
                  <a:lnTo>
                    <a:pt x="1604060" y="577566"/>
                  </a:lnTo>
                  <a:lnTo>
                    <a:pt x="1662892" y="567387"/>
                  </a:lnTo>
                  <a:lnTo>
                    <a:pt x="1722220" y="557576"/>
                  </a:lnTo>
                  <a:lnTo>
                    <a:pt x="1782023" y="548155"/>
                  </a:lnTo>
                  <a:lnTo>
                    <a:pt x="1842278" y="539145"/>
                  </a:lnTo>
                  <a:lnTo>
                    <a:pt x="1902964" y="530567"/>
                  </a:lnTo>
                  <a:lnTo>
                    <a:pt x="1964060" y="522440"/>
                  </a:lnTo>
                  <a:lnTo>
                    <a:pt x="2025544" y="514785"/>
                  </a:lnTo>
                  <a:lnTo>
                    <a:pt x="2087393" y="507624"/>
                  </a:lnTo>
                  <a:lnTo>
                    <a:pt x="2149587" y="500977"/>
                  </a:lnTo>
                  <a:lnTo>
                    <a:pt x="2212103" y="494865"/>
                  </a:lnTo>
                  <a:lnTo>
                    <a:pt x="2274921" y="489308"/>
                  </a:lnTo>
                  <a:lnTo>
                    <a:pt x="2338018" y="484327"/>
                  </a:lnTo>
                  <a:lnTo>
                    <a:pt x="2401373" y="479942"/>
                  </a:lnTo>
                  <a:lnTo>
                    <a:pt x="2464964" y="476175"/>
                  </a:lnTo>
                  <a:lnTo>
                    <a:pt x="2528769" y="473046"/>
                  </a:lnTo>
                  <a:lnTo>
                    <a:pt x="2570367" y="471443"/>
                  </a:lnTo>
                  <a:lnTo>
                    <a:pt x="2612636" y="470246"/>
                  </a:lnTo>
                  <a:lnTo>
                    <a:pt x="2655560" y="469443"/>
                  </a:lnTo>
                  <a:lnTo>
                    <a:pt x="2699121" y="469024"/>
                  </a:lnTo>
                  <a:lnTo>
                    <a:pt x="2743302" y="468978"/>
                  </a:lnTo>
                  <a:lnTo>
                    <a:pt x="2788086" y="469293"/>
                  </a:lnTo>
                  <a:lnTo>
                    <a:pt x="2833455" y="469960"/>
                  </a:lnTo>
                  <a:lnTo>
                    <a:pt x="2879392" y="470966"/>
                  </a:lnTo>
                  <a:lnTo>
                    <a:pt x="2925880" y="472301"/>
                  </a:lnTo>
                  <a:lnTo>
                    <a:pt x="2972902" y="473954"/>
                  </a:lnTo>
                  <a:lnTo>
                    <a:pt x="3020440" y="475914"/>
                  </a:lnTo>
                  <a:lnTo>
                    <a:pt x="3068476" y="478170"/>
                  </a:lnTo>
                  <a:lnTo>
                    <a:pt x="3116995" y="480711"/>
                  </a:lnTo>
                  <a:lnTo>
                    <a:pt x="3165978" y="483527"/>
                  </a:lnTo>
                  <a:lnTo>
                    <a:pt x="3215408" y="486605"/>
                  </a:lnTo>
                  <a:lnTo>
                    <a:pt x="3265267" y="489936"/>
                  </a:lnTo>
                  <a:lnTo>
                    <a:pt x="3315540" y="493508"/>
                  </a:lnTo>
                  <a:lnTo>
                    <a:pt x="3366207" y="497310"/>
                  </a:lnTo>
                  <a:lnTo>
                    <a:pt x="3417252" y="501331"/>
                  </a:lnTo>
                  <a:lnTo>
                    <a:pt x="3468658" y="505561"/>
                  </a:lnTo>
                  <a:lnTo>
                    <a:pt x="3520407" y="509988"/>
                  </a:lnTo>
                  <a:lnTo>
                    <a:pt x="3572483" y="514602"/>
                  </a:lnTo>
                  <a:lnTo>
                    <a:pt x="3624866" y="519391"/>
                  </a:lnTo>
                  <a:lnTo>
                    <a:pt x="3677542" y="524345"/>
                  </a:lnTo>
                  <a:lnTo>
                    <a:pt x="3730491" y="529453"/>
                  </a:lnTo>
                  <a:lnTo>
                    <a:pt x="3783698" y="534702"/>
                  </a:lnTo>
                  <a:lnTo>
                    <a:pt x="3837144" y="540084"/>
                  </a:lnTo>
                  <a:lnTo>
                    <a:pt x="3890812" y="545586"/>
                  </a:lnTo>
                  <a:lnTo>
                    <a:pt x="3944685" y="551198"/>
                  </a:lnTo>
                  <a:lnTo>
                    <a:pt x="3998746" y="556909"/>
                  </a:lnTo>
                  <a:lnTo>
                    <a:pt x="4052977" y="562708"/>
                  </a:lnTo>
                  <a:lnTo>
                    <a:pt x="4107361" y="568583"/>
                  </a:lnTo>
                  <a:lnTo>
                    <a:pt x="4161881" y="574525"/>
                  </a:lnTo>
                  <a:lnTo>
                    <a:pt x="4216520" y="580521"/>
                  </a:lnTo>
                  <a:lnTo>
                    <a:pt x="4271260" y="586562"/>
                  </a:lnTo>
                  <a:lnTo>
                    <a:pt x="4326084" y="592635"/>
                  </a:lnTo>
                  <a:lnTo>
                    <a:pt x="4380974" y="598730"/>
                  </a:lnTo>
                  <a:lnTo>
                    <a:pt x="4435914" y="604837"/>
                  </a:lnTo>
                  <a:lnTo>
                    <a:pt x="4490885" y="610944"/>
                  </a:lnTo>
                  <a:lnTo>
                    <a:pt x="4545872" y="617040"/>
                  </a:lnTo>
                  <a:lnTo>
                    <a:pt x="4600856" y="623114"/>
                  </a:lnTo>
                  <a:lnTo>
                    <a:pt x="4655820" y="629155"/>
                  </a:lnTo>
                  <a:lnTo>
                    <a:pt x="4710747" y="635153"/>
                  </a:lnTo>
                  <a:lnTo>
                    <a:pt x="4765620" y="641096"/>
                  </a:lnTo>
                  <a:lnTo>
                    <a:pt x="4820420" y="646974"/>
                  </a:lnTo>
                  <a:lnTo>
                    <a:pt x="4875132" y="652775"/>
                  </a:lnTo>
                  <a:lnTo>
                    <a:pt x="4929738" y="658488"/>
                  </a:lnTo>
                  <a:lnTo>
                    <a:pt x="4984220" y="664103"/>
                  </a:lnTo>
                  <a:lnTo>
                    <a:pt x="5038561" y="669608"/>
                  </a:lnTo>
                  <a:lnTo>
                    <a:pt x="5092744" y="674994"/>
                  </a:lnTo>
                  <a:lnTo>
                    <a:pt x="5146751" y="680247"/>
                  </a:lnTo>
                  <a:lnTo>
                    <a:pt x="5200566" y="685359"/>
                  </a:lnTo>
                  <a:lnTo>
                    <a:pt x="5254171" y="690317"/>
                  </a:lnTo>
                  <a:lnTo>
                    <a:pt x="5307548" y="695111"/>
                  </a:lnTo>
                  <a:lnTo>
                    <a:pt x="5360681" y="699730"/>
                  </a:lnTo>
                  <a:lnTo>
                    <a:pt x="5413551" y="704163"/>
                  </a:lnTo>
                  <a:lnTo>
                    <a:pt x="5466143" y="708398"/>
                  </a:lnTo>
                  <a:lnTo>
                    <a:pt x="5518438" y="712426"/>
                  </a:lnTo>
                  <a:lnTo>
                    <a:pt x="5570419" y="716234"/>
                  </a:lnTo>
                  <a:lnTo>
                    <a:pt x="5622069" y="719813"/>
                  </a:lnTo>
                  <a:lnTo>
                    <a:pt x="5673371" y="723150"/>
                  </a:lnTo>
                  <a:lnTo>
                    <a:pt x="5724307" y="726236"/>
                  </a:lnTo>
                  <a:lnTo>
                    <a:pt x="5774860" y="729059"/>
                  </a:lnTo>
                  <a:lnTo>
                    <a:pt x="5825012" y="731608"/>
                  </a:lnTo>
                  <a:lnTo>
                    <a:pt x="5874748" y="733872"/>
                  </a:lnTo>
                  <a:lnTo>
                    <a:pt x="5924048" y="735840"/>
                  </a:lnTo>
                  <a:lnTo>
                    <a:pt x="5972896" y="737502"/>
                  </a:lnTo>
                  <a:lnTo>
                    <a:pt x="6021275" y="738846"/>
                  </a:lnTo>
                  <a:lnTo>
                    <a:pt x="6069167" y="739862"/>
                  </a:lnTo>
                  <a:lnTo>
                    <a:pt x="6116555" y="740538"/>
                  </a:lnTo>
                  <a:lnTo>
                    <a:pt x="6163421" y="740863"/>
                  </a:lnTo>
                  <a:lnTo>
                    <a:pt x="6209749" y="740827"/>
                  </a:lnTo>
                  <a:lnTo>
                    <a:pt x="6255521" y="740419"/>
                  </a:lnTo>
                  <a:lnTo>
                    <a:pt x="6300720" y="739627"/>
                  </a:lnTo>
                  <a:lnTo>
                    <a:pt x="6345329" y="738441"/>
                  </a:lnTo>
                  <a:lnTo>
                    <a:pt x="6389329" y="736849"/>
                  </a:lnTo>
                  <a:lnTo>
                    <a:pt x="6432705" y="734841"/>
                  </a:lnTo>
                  <a:lnTo>
                    <a:pt x="6475438" y="732406"/>
                  </a:lnTo>
                  <a:lnTo>
                    <a:pt x="6517511" y="729533"/>
                  </a:lnTo>
                  <a:lnTo>
                    <a:pt x="6578430" y="724569"/>
                  </a:lnTo>
                  <a:lnTo>
                    <a:pt x="6639061" y="718756"/>
                  </a:lnTo>
                  <a:lnTo>
                    <a:pt x="6699392" y="712123"/>
                  </a:lnTo>
                  <a:lnTo>
                    <a:pt x="6759413" y="704701"/>
                  </a:lnTo>
                  <a:lnTo>
                    <a:pt x="6819113" y="696518"/>
                  </a:lnTo>
                  <a:lnTo>
                    <a:pt x="6878481" y="687604"/>
                  </a:lnTo>
                  <a:lnTo>
                    <a:pt x="6937506" y="677990"/>
                  </a:lnTo>
                  <a:lnTo>
                    <a:pt x="6996176" y="667705"/>
                  </a:lnTo>
                  <a:lnTo>
                    <a:pt x="7054482" y="656779"/>
                  </a:lnTo>
                  <a:lnTo>
                    <a:pt x="7112412" y="645242"/>
                  </a:lnTo>
                  <a:lnTo>
                    <a:pt x="7169955" y="633123"/>
                  </a:lnTo>
                  <a:lnTo>
                    <a:pt x="7227100" y="620451"/>
                  </a:lnTo>
                  <a:lnTo>
                    <a:pt x="7283837" y="607258"/>
                  </a:lnTo>
                  <a:lnTo>
                    <a:pt x="7340154" y="593573"/>
                  </a:lnTo>
                  <a:lnTo>
                    <a:pt x="7396041" y="579424"/>
                  </a:lnTo>
                  <a:lnTo>
                    <a:pt x="7451486" y="564843"/>
                  </a:lnTo>
                  <a:lnTo>
                    <a:pt x="7506479" y="549858"/>
                  </a:lnTo>
                  <a:lnTo>
                    <a:pt x="7561008" y="534501"/>
                  </a:lnTo>
                  <a:lnTo>
                    <a:pt x="7615064" y="518799"/>
                  </a:lnTo>
                  <a:lnTo>
                    <a:pt x="7668634" y="502784"/>
                  </a:lnTo>
                  <a:lnTo>
                    <a:pt x="7721708" y="486484"/>
                  </a:lnTo>
                  <a:lnTo>
                    <a:pt x="7774275" y="469930"/>
                  </a:lnTo>
                  <a:lnTo>
                    <a:pt x="7826323" y="453151"/>
                  </a:lnTo>
                  <a:lnTo>
                    <a:pt x="7877843" y="436178"/>
                  </a:lnTo>
                  <a:lnTo>
                    <a:pt x="7928824" y="419039"/>
                  </a:lnTo>
                  <a:lnTo>
                    <a:pt x="7979253" y="401765"/>
                  </a:lnTo>
                  <a:lnTo>
                    <a:pt x="8029121" y="384385"/>
                  </a:lnTo>
                  <a:lnTo>
                    <a:pt x="8078416" y="366929"/>
                  </a:lnTo>
                  <a:lnTo>
                    <a:pt x="8127127" y="349427"/>
                  </a:lnTo>
                  <a:lnTo>
                    <a:pt x="8175244" y="331908"/>
                  </a:lnTo>
                  <a:lnTo>
                    <a:pt x="8222756" y="314403"/>
                  </a:lnTo>
                  <a:lnTo>
                    <a:pt x="8269651" y="296941"/>
                  </a:lnTo>
                  <a:lnTo>
                    <a:pt x="8315919" y="279552"/>
                  </a:lnTo>
                  <a:lnTo>
                    <a:pt x="8361549" y="262265"/>
                  </a:lnTo>
                  <a:lnTo>
                    <a:pt x="8406530" y="245111"/>
                  </a:lnTo>
                  <a:lnTo>
                    <a:pt x="8450850" y="228119"/>
                  </a:lnTo>
                  <a:lnTo>
                    <a:pt x="8494500" y="211318"/>
                  </a:lnTo>
                  <a:lnTo>
                    <a:pt x="8537467" y="194739"/>
                  </a:lnTo>
                  <a:lnTo>
                    <a:pt x="8579742" y="178412"/>
                  </a:lnTo>
                  <a:lnTo>
                    <a:pt x="8621312" y="162365"/>
                  </a:lnTo>
                  <a:lnTo>
                    <a:pt x="8662169" y="146630"/>
                  </a:lnTo>
                  <a:lnTo>
                    <a:pt x="8702299" y="131235"/>
                  </a:lnTo>
                  <a:lnTo>
                    <a:pt x="8741693" y="116210"/>
                  </a:lnTo>
                  <a:lnTo>
                    <a:pt x="8780339" y="101585"/>
                  </a:lnTo>
                  <a:lnTo>
                    <a:pt x="8818227" y="87390"/>
                  </a:lnTo>
                  <a:lnTo>
                    <a:pt x="8855345" y="73655"/>
                  </a:lnTo>
                  <a:lnTo>
                    <a:pt x="8891683" y="60409"/>
                  </a:lnTo>
                  <a:lnTo>
                    <a:pt x="8961974" y="35504"/>
                  </a:lnTo>
                  <a:lnTo>
                    <a:pt x="9029013" y="12913"/>
                  </a:lnTo>
                  <a:lnTo>
                    <a:pt x="9061285" y="2560"/>
                  </a:lnTo>
                  <a:lnTo>
                    <a:pt x="9069593" y="0"/>
                  </a:lnTo>
                </a:path>
              </a:pathLst>
            </a:custGeom>
            <a:ln w="10774">
              <a:solidFill>
                <a:srgbClr val="87A34D"/>
              </a:solidFill>
            </a:ln>
          </p:spPr>
          <p:txBody>
            <a:bodyPr wrap="square" lIns="0" tIns="0" rIns="0" bIns="0" rtlCol="0"/>
            <a:lstStyle/>
            <a:p>
              <a:endParaRPr/>
            </a:p>
          </p:txBody>
        </p:sp>
        <p:sp>
          <p:nvSpPr>
            <p:cNvPr id="7" name="object 7"/>
            <p:cNvSpPr/>
            <p:nvPr/>
          </p:nvSpPr>
          <p:spPr>
            <a:xfrm>
              <a:off x="7" y="56967"/>
              <a:ext cx="9144000" cy="892810"/>
            </a:xfrm>
            <a:custGeom>
              <a:avLst/>
              <a:gdLst/>
              <a:ahLst/>
              <a:cxnLst/>
              <a:rect l="l" t="t" r="r" b="b"/>
              <a:pathLst>
                <a:path w="9144000" h="892810">
                  <a:moveTo>
                    <a:pt x="0" y="892460"/>
                  </a:moveTo>
                  <a:lnTo>
                    <a:pt x="52556" y="882917"/>
                  </a:lnTo>
                  <a:lnTo>
                    <a:pt x="110528" y="871362"/>
                  </a:lnTo>
                  <a:lnTo>
                    <a:pt x="173708" y="857976"/>
                  </a:lnTo>
                  <a:lnTo>
                    <a:pt x="241890" y="842936"/>
                  </a:lnTo>
                  <a:lnTo>
                    <a:pt x="314867" y="826421"/>
                  </a:lnTo>
                  <a:lnTo>
                    <a:pt x="353089" y="817666"/>
                  </a:lnTo>
                  <a:lnTo>
                    <a:pt x="392432" y="808610"/>
                  </a:lnTo>
                  <a:lnTo>
                    <a:pt x="432870" y="799274"/>
                  </a:lnTo>
                  <a:lnTo>
                    <a:pt x="474378" y="789682"/>
                  </a:lnTo>
                  <a:lnTo>
                    <a:pt x="516930" y="779854"/>
                  </a:lnTo>
                  <a:lnTo>
                    <a:pt x="560499" y="769814"/>
                  </a:lnTo>
                  <a:lnTo>
                    <a:pt x="605060" y="759585"/>
                  </a:lnTo>
                  <a:lnTo>
                    <a:pt x="650587" y="749187"/>
                  </a:lnTo>
                  <a:lnTo>
                    <a:pt x="697055" y="738644"/>
                  </a:lnTo>
                  <a:lnTo>
                    <a:pt x="744436" y="727978"/>
                  </a:lnTo>
                  <a:lnTo>
                    <a:pt x="792707" y="717211"/>
                  </a:lnTo>
                  <a:lnTo>
                    <a:pt x="841839" y="706366"/>
                  </a:lnTo>
                  <a:lnTo>
                    <a:pt x="891809" y="695464"/>
                  </a:lnTo>
                  <a:lnTo>
                    <a:pt x="942590" y="684529"/>
                  </a:lnTo>
                  <a:lnTo>
                    <a:pt x="994155" y="673582"/>
                  </a:lnTo>
                  <a:lnTo>
                    <a:pt x="1046480" y="662647"/>
                  </a:lnTo>
                  <a:lnTo>
                    <a:pt x="1099538" y="651744"/>
                  </a:lnTo>
                  <a:lnTo>
                    <a:pt x="1153304" y="640897"/>
                  </a:lnTo>
                  <a:lnTo>
                    <a:pt x="1207751" y="630128"/>
                  </a:lnTo>
                  <a:lnTo>
                    <a:pt x="1262854" y="619459"/>
                  </a:lnTo>
                  <a:lnTo>
                    <a:pt x="1318587" y="608913"/>
                  </a:lnTo>
                  <a:lnTo>
                    <a:pt x="1374924" y="598511"/>
                  </a:lnTo>
                  <a:lnTo>
                    <a:pt x="1431840" y="588277"/>
                  </a:lnTo>
                  <a:lnTo>
                    <a:pt x="1489308" y="578232"/>
                  </a:lnTo>
                  <a:lnTo>
                    <a:pt x="1547302" y="568399"/>
                  </a:lnTo>
                  <a:lnTo>
                    <a:pt x="1605797" y="558800"/>
                  </a:lnTo>
                  <a:lnTo>
                    <a:pt x="1664767" y="549457"/>
                  </a:lnTo>
                  <a:lnTo>
                    <a:pt x="1724185" y="540394"/>
                  </a:lnTo>
                  <a:lnTo>
                    <a:pt x="1784027" y="531631"/>
                  </a:lnTo>
                  <a:lnTo>
                    <a:pt x="1844266" y="523193"/>
                  </a:lnTo>
                  <a:lnTo>
                    <a:pt x="1904877" y="515099"/>
                  </a:lnTo>
                  <a:lnTo>
                    <a:pt x="1965833" y="507374"/>
                  </a:lnTo>
                  <a:lnTo>
                    <a:pt x="2027109" y="500040"/>
                  </a:lnTo>
                  <a:lnTo>
                    <a:pt x="2088678" y="493118"/>
                  </a:lnTo>
                  <a:lnTo>
                    <a:pt x="2150516" y="486631"/>
                  </a:lnTo>
                  <a:lnTo>
                    <a:pt x="2212596" y="480602"/>
                  </a:lnTo>
                  <a:lnTo>
                    <a:pt x="2274892" y="475053"/>
                  </a:lnTo>
                  <a:lnTo>
                    <a:pt x="2337378" y="470006"/>
                  </a:lnTo>
                  <a:lnTo>
                    <a:pt x="2400029" y="465483"/>
                  </a:lnTo>
                  <a:lnTo>
                    <a:pt x="2462819" y="461507"/>
                  </a:lnTo>
                  <a:lnTo>
                    <a:pt x="2525722" y="458099"/>
                  </a:lnTo>
                  <a:lnTo>
                    <a:pt x="2588711" y="455284"/>
                  </a:lnTo>
                  <a:lnTo>
                    <a:pt x="2630525" y="453792"/>
                  </a:lnTo>
                  <a:lnTo>
                    <a:pt x="2672984" y="452616"/>
                  </a:lnTo>
                  <a:lnTo>
                    <a:pt x="2716071" y="451750"/>
                  </a:lnTo>
                  <a:lnTo>
                    <a:pt x="2759769" y="451183"/>
                  </a:lnTo>
                  <a:lnTo>
                    <a:pt x="2804063" y="450907"/>
                  </a:lnTo>
                  <a:lnTo>
                    <a:pt x="2848935" y="450914"/>
                  </a:lnTo>
                  <a:lnTo>
                    <a:pt x="2894368" y="451195"/>
                  </a:lnTo>
                  <a:lnTo>
                    <a:pt x="2940346" y="451742"/>
                  </a:lnTo>
                  <a:lnTo>
                    <a:pt x="2986851" y="452545"/>
                  </a:lnTo>
                  <a:lnTo>
                    <a:pt x="3033868" y="453595"/>
                  </a:lnTo>
                  <a:lnTo>
                    <a:pt x="3081379" y="454886"/>
                  </a:lnTo>
                  <a:lnTo>
                    <a:pt x="3129368" y="456407"/>
                  </a:lnTo>
                  <a:lnTo>
                    <a:pt x="3177817" y="458150"/>
                  </a:lnTo>
                  <a:lnTo>
                    <a:pt x="3226710" y="460106"/>
                  </a:lnTo>
                  <a:lnTo>
                    <a:pt x="3276031" y="462267"/>
                  </a:lnTo>
                  <a:lnTo>
                    <a:pt x="3325763" y="464625"/>
                  </a:lnTo>
                  <a:lnTo>
                    <a:pt x="3375888" y="467170"/>
                  </a:lnTo>
                  <a:lnTo>
                    <a:pt x="3426390" y="469894"/>
                  </a:lnTo>
                  <a:lnTo>
                    <a:pt x="3477253" y="472788"/>
                  </a:lnTo>
                  <a:lnTo>
                    <a:pt x="3528459" y="475843"/>
                  </a:lnTo>
                  <a:lnTo>
                    <a:pt x="3579992" y="479052"/>
                  </a:lnTo>
                  <a:lnTo>
                    <a:pt x="3631835" y="482405"/>
                  </a:lnTo>
                  <a:lnTo>
                    <a:pt x="3683971" y="485894"/>
                  </a:lnTo>
                  <a:lnTo>
                    <a:pt x="3736383" y="489509"/>
                  </a:lnTo>
                  <a:lnTo>
                    <a:pt x="3789056" y="493243"/>
                  </a:lnTo>
                  <a:lnTo>
                    <a:pt x="3841971" y="497087"/>
                  </a:lnTo>
                  <a:lnTo>
                    <a:pt x="3895113" y="501032"/>
                  </a:lnTo>
                  <a:lnTo>
                    <a:pt x="3948464" y="505069"/>
                  </a:lnTo>
                  <a:lnTo>
                    <a:pt x="4002008" y="509191"/>
                  </a:lnTo>
                  <a:lnTo>
                    <a:pt x="4055728" y="513387"/>
                  </a:lnTo>
                  <a:lnTo>
                    <a:pt x="4109607" y="517650"/>
                  </a:lnTo>
                  <a:lnTo>
                    <a:pt x="4163628" y="521971"/>
                  </a:lnTo>
                  <a:lnTo>
                    <a:pt x="4217775" y="526341"/>
                  </a:lnTo>
                  <a:lnTo>
                    <a:pt x="4272031" y="530752"/>
                  </a:lnTo>
                  <a:lnTo>
                    <a:pt x="4326380" y="535194"/>
                  </a:lnTo>
                  <a:lnTo>
                    <a:pt x="4380804" y="539660"/>
                  </a:lnTo>
                  <a:lnTo>
                    <a:pt x="4435286" y="544141"/>
                  </a:lnTo>
                  <a:lnTo>
                    <a:pt x="4489810" y="548628"/>
                  </a:lnTo>
                  <a:lnTo>
                    <a:pt x="4544360" y="553112"/>
                  </a:lnTo>
                  <a:lnTo>
                    <a:pt x="4598918" y="557585"/>
                  </a:lnTo>
                  <a:lnTo>
                    <a:pt x="4653467" y="562038"/>
                  </a:lnTo>
                  <a:lnTo>
                    <a:pt x="4707992" y="566463"/>
                  </a:lnTo>
                  <a:lnTo>
                    <a:pt x="4762474" y="570850"/>
                  </a:lnTo>
                  <a:lnTo>
                    <a:pt x="4816898" y="575192"/>
                  </a:lnTo>
                  <a:lnTo>
                    <a:pt x="4871247" y="579479"/>
                  </a:lnTo>
                  <a:lnTo>
                    <a:pt x="4925503" y="583704"/>
                  </a:lnTo>
                  <a:lnTo>
                    <a:pt x="4979651" y="587856"/>
                  </a:lnTo>
                  <a:lnTo>
                    <a:pt x="5033673" y="591928"/>
                  </a:lnTo>
                  <a:lnTo>
                    <a:pt x="5087552" y="595911"/>
                  </a:lnTo>
                  <a:lnTo>
                    <a:pt x="5141272" y="599797"/>
                  </a:lnTo>
                  <a:lnTo>
                    <a:pt x="5194817" y="603576"/>
                  </a:lnTo>
                  <a:lnTo>
                    <a:pt x="5248168" y="607240"/>
                  </a:lnTo>
                  <a:lnTo>
                    <a:pt x="5301311" y="610781"/>
                  </a:lnTo>
                  <a:lnTo>
                    <a:pt x="5354227" y="614190"/>
                  </a:lnTo>
                  <a:lnTo>
                    <a:pt x="5406900" y="617458"/>
                  </a:lnTo>
                  <a:lnTo>
                    <a:pt x="5459313" y="620576"/>
                  </a:lnTo>
                  <a:lnTo>
                    <a:pt x="5511450" y="623536"/>
                  </a:lnTo>
                  <a:lnTo>
                    <a:pt x="5563294" y="626329"/>
                  </a:lnTo>
                  <a:lnTo>
                    <a:pt x="5614828" y="628947"/>
                  </a:lnTo>
                  <a:lnTo>
                    <a:pt x="5666035" y="631381"/>
                  </a:lnTo>
                  <a:lnTo>
                    <a:pt x="5716898" y="633623"/>
                  </a:lnTo>
                  <a:lnTo>
                    <a:pt x="5767402" y="635662"/>
                  </a:lnTo>
                  <a:lnTo>
                    <a:pt x="5817528" y="637492"/>
                  </a:lnTo>
                  <a:lnTo>
                    <a:pt x="5867261" y="639104"/>
                  </a:lnTo>
                  <a:lnTo>
                    <a:pt x="5916583" y="640488"/>
                  </a:lnTo>
                  <a:lnTo>
                    <a:pt x="5965477" y="641636"/>
                  </a:lnTo>
                  <a:lnTo>
                    <a:pt x="6013928" y="642540"/>
                  </a:lnTo>
                  <a:lnTo>
                    <a:pt x="6061918" y="643190"/>
                  </a:lnTo>
                  <a:lnTo>
                    <a:pt x="6109431" y="643579"/>
                  </a:lnTo>
                  <a:lnTo>
                    <a:pt x="6156449" y="643697"/>
                  </a:lnTo>
                  <a:lnTo>
                    <a:pt x="6202956" y="643537"/>
                  </a:lnTo>
                  <a:lnTo>
                    <a:pt x="6248935" y="643088"/>
                  </a:lnTo>
                  <a:lnTo>
                    <a:pt x="6294370" y="642343"/>
                  </a:lnTo>
                  <a:lnTo>
                    <a:pt x="6339243" y="641293"/>
                  </a:lnTo>
                  <a:lnTo>
                    <a:pt x="6383538" y="639930"/>
                  </a:lnTo>
                  <a:lnTo>
                    <a:pt x="6427239" y="638244"/>
                  </a:lnTo>
                  <a:lnTo>
                    <a:pt x="6470328" y="636227"/>
                  </a:lnTo>
                  <a:lnTo>
                    <a:pt x="6512788" y="633871"/>
                  </a:lnTo>
                  <a:lnTo>
                    <a:pt x="6554603" y="631166"/>
                  </a:lnTo>
                  <a:lnTo>
                    <a:pt x="6616296" y="626504"/>
                  </a:lnTo>
                  <a:lnTo>
                    <a:pt x="6677690" y="621124"/>
                  </a:lnTo>
                  <a:lnTo>
                    <a:pt x="6738773" y="615052"/>
                  </a:lnTo>
                  <a:lnTo>
                    <a:pt x="6799535" y="608315"/>
                  </a:lnTo>
                  <a:lnTo>
                    <a:pt x="6859963" y="600938"/>
                  </a:lnTo>
                  <a:lnTo>
                    <a:pt x="6920047" y="592947"/>
                  </a:lnTo>
                  <a:lnTo>
                    <a:pt x="6979774" y="584367"/>
                  </a:lnTo>
                  <a:lnTo>
                    <a:pt x="7039134" y="575224"/>
                  </a:lnTo>
                  <a:lnTo>
                    <a:pt x="7098114" y="565545"/>
                  </a:lnTo>
                  <a:lnTo>
                    <a:pt x="7156704" y="555355"/>
                  </a:lnTo>
                  <a:lnTo>
                    <a:pt x="7214891" y="544680"/>
                  </a:lnTo>
                  <a:lnTo>
                    <a:pt x="7272666" y="533545"/>
                  </a:lnTo>
                  <a:lnTo>
                    <a:pt x="7330014" y="521977"/>
                  </a:lnTo>
                  <a:lnTo>
                    <a:pt x="7386927" y="510001"/>
                  </a:lnTo>
                  <a:lnTo>
                    <a:pt x="7443391" y="497643"/>
                  </a:lnTo>
                  <a:lnTo>
                    <a:pt x="7499396" y="484929"/>
                  </a:lnTo>
                  <a:lnTo>
                    <a:pt x="7554930" y="471885"/>
                  </a:lnTo>
                  <a:lnTo>
                    <a:pt x="7609981" y="458536"/>
                  </a:lnTo>
                  <a:lnTo>
                    <a:pt x="7664538" y="444909"/>
                  </a:lnTo>
                  <a:lnTo>
                    <a:pt x="7718590" y="431028"/>
                  </a:lnTo>
                  <a:lnTo>
                    <a:pt x="7772125" y="416921"/>
                  </a:lnTo>
                  <a:lnTo>
                    <a:pt x="7825131" y="402612"/>
                  </a:lnTo>
                  <a:lnTo>
                    <a:pt x="7877598" y="388128"/>
                  </a:lnTo>
                  <a:lnTo>
                    <a:pt x="7929513" y="373494"/>
                  </a:lnTo>
                  <a:lnTo>
                    <a:pt x="7980865" y="358736"/>
                  </a:lnTo>
                  <a:lnTo>
                    <a:pt x="8031643" y="343880"/>
                  </a:lnTo>
                  <a:lnTo>
                    <a:pt x="8081835" y="328952"/>
                  </a:lnTo>
                  <a:lnTo>
                    <a:pt x="8131430" y="313977"/>
                  </a:lnTo>
                  <a:lnTo>
                    <a:pt x="8180416" y="298982"/>
                  </a:lnTo>
                  <a:lnTo>
                    <a:pt x="8228782" y="283992"/>
                  </a:lnTo>
                  <a:lnTo>
                    <a:pt x="8276516" y="269033"/>
                  </a:lnTo>
                  <a:lnTo>
                    <a:pt x="8323607" y="254131"/>
                  </a:lnTo>
                  <a:lnTo>
                    <a:pt x="8370043" y="239311"/>
                  </a:lnTo>
                  <a:lnTo>
                    <a:pt x="8415813" y="224600"/>
                  </a:lnTo>
                  <a:lnTo>
                    <a:pt x="8460905" y="210022"/>
                  </a:lnTo>
                  <a:lnTo>
                    <a:pt x="8505308" y="195605"/>
                  </a:lnTo>
                  <a:lnTo>
                    <a:pt x="8549010" y="181374"/>
                  </a:lnTo>
                  <a:lnTo>
                    <a:pt x="8592001" y="167354"/>
                  </a:lnTo>
                  <a:lnTo>
                    <a:pt x="8634268" y="153572"/>
                  </a:lnTo>
                  <a:lnTo>
                    <a:pt x="8675799" y="140053"/>
                  </a:lnTo>
                  <a:lnTo>
                    <a:pt x="8716585" y="126823"/>
                  </a:lnTo>
                  <a:lnTo>
                    <a:pt x="8756612" y="113907"/>
                  </a:lnTo>
                  <a:lnTo>
                    <a:pt x="8795869" y="101333"/>
                  </a:lnTo>
                  <a:lnTo>
                    <a:pt x="8834346" y="89125"/>
                  </a:lnTo>
                  <a:lnTo>
                    <a:pt x="8872030" y="77309"/>
                  </a:lnTo>
                  <a:lnTo>
                    <a:pt x="8908911" y="65911"/>
                  </a:lnTo>
                  <a:lnTo>
                    <a:pt x="8980214" y="44473"/>
                  </a:lnTo>
                  <a:lnTo>
                    <a:pt x="9048163" y="25016"/>
                  </a:lnTo>
                  <a:lnTo>
                    <a:pt x="9112667" y="7748"/>
                  </a:lnTo>
                  <a:lnTo>
                    <a:pt x="9143598" y="0"/>
                  </a:lnTo>
                </a:path>
              </a:pathLst>
            </a:custGeom>
            <a:ln w="9524">
              <a:solidFill>
                <a:srgbClr val="8064A1"/>
              </a:solidFill>
            </a:ln>
          </p:spPr>
          <p:txBody>
            <a:bodyPr wrap="square" lIns="0" tIns="0" rIns="0" bIns="0" rtlCol="0"/>
            <a:lstStyle/>
            <a:p>
              <a:endParaRPr/>
            </a:p>
          </p:txBody>
        </p:sp>
      </p:grpSp>
      <p:sp>
        <p:nvSpPr>
          <p:cNvPr id="8" name="object 8"/>
          <p:cNvSpPr txBox="1">
            <a:spLocks noGrp="1"/>
          </p:cNvSpPr>
          <p:nvPr>
            <p:ph type="title"/>
          </p:nvPr>
        </p:nvSpPr>
        <p:spPr>
          <a:xfrm>
            <a:off x="444499" y="1046985"/>
            <a:ext cx="7485380" cy="787400"/>
          </a:xfrm>
          <a:prstGeom prst="rect">
            <a:avLst/>
          </a:prstGeom>
        </p:spPr>
        <p:txBody>
          <a:bodyPr vert="horz" wrap="square" lIns="0" tIns="12700" rIns="0" bIns="0" rtlCol="0">
            <a:spAutoFit/>
          </a:bodyPr>
          <a:lstStyle/>
          <a:p>
            <a:pPr marL="12700">
              <a:lnSpc>
                <a:spcPct val="100000"/>
              </a:lnSpc>
              <a:spcBef>
                <a:spcPts val="100"/>
              </a:spcBef>
            </a:pPr>
            <a:r>
              <a:rPr sz="5000" b="0" spc="-10" dirty="0">
                <a:latin typeface="Arial"/>
                <a:cs typeface="Arial"/>
              </a:rPr>
              <a:t>Açık Piyasa İşlem</a:t>
            </a:r>
            <a:r>
              <a:rPr sz="5000" b="0" spc="-95" dirty="0">
                <a:latin typeface="Arial"/>
                <a:cs typeface="Arial"/>
              </a:rPr>
              <a:t> </a:t>
            </a:r>
            <a:r>
              <a:rPr sz="5000" b="0" spc="-5" dirty="0">
                <a:latin typeface="Arial"/>
                <a:cs typeface="Arial"/>
              </a:rPr>
              <a:t>Çeşitleri</a:t>
            </a:r>
            <a:endParaRPr sz="5000">
              <a:latin typeface="Arial"/>
              <a:cs typeface="Arial"/>
            </a:endParaRPr>
          </a:p>
        </p:txBody>
      </p:sp>
      <p:sp>
        <p:nvSpPr>
          <p:cNvPr id="9" name="object 9"/>
          <p:cNvSpPr txBox="1"/>
          <p:nvPr/>
        </p:nvSpPr>
        <p:spPr>
          <a:xfrm>
            <a:off x="451394" y="1898575"/>
            <a:ext cx="8162290" cy="3968115"/>
          </a:xfrm>
          <a:prstGeom prst="rect">
            <a:avLst/>
          </a:prstGeom>
        </p:spPr>
        <p:txBody>
          <a:bodyPr vert="horz" wrap="square" lIns="0" tIns="38100" rIns="0" bIns="0" rtlCol="0">
            <a:spAutoFit/>
          </a:bodyPr>
          <a:lstStyle/>
          <a:p>
            <a:pPr marL="365760" indent="-353695" algn="just">
              <a:lnSpc>
                <a:spcPct val="100000"/>
              </a:lnSpc>
              <a:spcBef>
                <a:spcPts val="300"/>
              </a:spcBef>
              <a:buClr>
                <a:srgbClr val="9ABA59"/>
              </a:buClr>
              <a:buSzPct val="95454"/>
              <a:buFont typeface="Noto Sans Symbols"/>
              <a:buChar char="●"/>
              <a:tabLst>
                <a:tab pos="366395" algn="l"/>
              </a:tabLst>
            </a:pPr>
            <a:r>
              <a:rPr sz="2200" b="1" dirty="0">
                <a:latin typeface="Arial"/>
                <a:cs typeface="Arial"/>
              </a:rPr>
              <a:t>Likidite Senedi</a:t>
            </a:r>
            <a:r>
              <a:rPr sz="2200" b="1" spc="-15" dirty="0">
                <a:latin typeface="Arial"/>
                <a:cs typeface="Arial"/>
              </a:rPr>
              <a:t> </a:t>
            </a:r>
            <a:r>
              <a:rPr sz="2200" b="1" spc="-5" dirty="0">
                <a:latin typeface="Arial"/>
                <a:cs typeface="Arial"/>
              </a:rPr>
              <a:t>İhracı</a:t>
            </a:r>
            <a:endParaRPr sz="2200">
              <a:latin typeface="Arial"/>
              <a:cs typeface="Arial"/>
            </a:endParaRPr>
          </a:p>
          <a:p>
            <a:pPr marL="365760" marR="5080" indent="-353695" algn="just">
              <a:lnSpc>
                <a:spcPct val="91000"/>
              </a:lnSpc>
              <a:spcBef>
                <a:spcPts val="439"/>
              </a:spcBef>
              <a:buClr>
                <a:srgbClr val="9ABA59"/>
              </a:buClr>
              <a:buSzPct val="95454"/>
              <a:buFont typeface="Noto Sans Symbols"/>
              <a:buChar char="⚫"/>
              <a:tabLst>
                <a:tab pos="366395" algn="l"/>
              </a:tabLst>
            </a:pPr>
            <a:r>
              <a:rPr sz="2200" spc="-5" dirty="0">
                <a:latin typeface="Arial"/>
                <a:cs typeface="Arial"/>
              </a:rPr>
              <a:t>Likidite </a:t>
            </a:r>
            <a:r>
              <a:rPr sz="2200" dirty="0">
                <a:latin typeface="Arial"/>
                <a:cs typeface="Arial"/>
              </a:rPr>
              <a:t>Senedi </a:t>
            </a:r>
            <a:r>
              <a:rPr sz="2200" spc="-5" dirty="0">
                <a:latin typeface="Arial"/>
                <a:cs typeface="Arial"/>
              </a:rPr>
              <a:t>İhracı; </a:t>
            </a:r>
            <a:r>
              <a:rPr sz="2200" dirty="0">
                <a:latin typeface="Arial"/>
                <a:cs typeface="Arial"/>
              </a:rPr>
              <a:t>para </a:t>
            </a:r>
            <a:r>
              <a:rPr sz="2200" spc="-5" dirty="0">
                <a:latin typeface="Arial"/>
                <a:cs typeface="Arial"/>
              </a:rPr>
              <a:t>politikasının etkinliğini artırmak  </a:t>
            </a:r>
            <a:r>
              <a:rPr sz="2200" dirty="0">
                <a:latin typeface="Arial"/>
                <a:cs typeface="Arial"/>
              </a:rPr>
              <a:t>amacıyla, piyasadaki fazla </a:t>
            </a:r>
            <a:r>
              <a:rPr sz="2200" spc="-5" dirty="0">
                <a:latin typeface="Arial"/>
                <a:cs typeface="Arial"/>
              </a:rPr>
              <a:t>likiditenin </a:t>
            </a:r>
            <a:r>
              <a:rPr sz="2200" dirty="0">
                <a:latin typeface="Arial"/>
                <a:cs typeface="Arial"/>
              </a:rPr>
              <a:t>çekilmesine yönelik  kullanılan bir </a:t>
            </a:r>
            <a:r>
              <a:rPr sz="2200" spc="-5" dirty="0">
                <a:latin typeface="Arial"/>
                <a:cs typeface="Arial"/>
              </a:rPr>
              <a:t>araçtır. </a:t>
            </a:r>
            <a:r>
              <a:rPr sz="2200" spc="5" dirty="0">
                <a:latin typeface="Arial"/>
                <a:cs typeface="Arial"/>
              </a:rPr>
              <a:t>Merkez </a:t>
            </a:r>
            <a:r>
              <a:rPr sz="2200" dirty="0">
                <a:latin typeface="Arial"/>
                <a:cs typeface="Arial"/>
              </a:rPr>
              <a:t>Bankası Kanunu’nun </a:t>
            </a:r>
            <a:r>
              <a:rPr sz="2200" spc="-5" dirty="0">
                <a:latin typeface="Arial"/>
                <a:cs typeface="Arial"/>
              </a:rPr>
              <a:t>52’inci  </a:t>
            </a:r>
            <a:r>
              <a:rPr sz="2200" spc="5" dirty="0">
                <a:latin typeface="Arial"/>
                <a:cs typeface="Arial"/>
              </a:rPr>
              <a:t>maddesine </a:t>
            </a:r>
            <a:r>
              <a:rPr sz="2200" dirty="0">
                <a:latin typeface="Arial"/>
                <a:cs typeface="Arial"/>
              </a:rPr>
              <a:t>göre; kendi nam </a:t>
            </a:r>
            <a:r>
              <a:rPr sz="2200" spc="5" dirty="0">
                <a:latin typeface="Arial"/>
                <a:cs typeface="Arial"/>
              </a:rPr>
              <a:t>ve </a:t>
            </a:r>
            <a:r>
              <a:rPr sz="2200" dirty="0">
                <a:latin typeface="Arial"/>
                <a:cs typeface="Arial"/>
              </a:rPr>
              <a:t>hesabına vadesi 91 günü  geçmeyen </a:t>
            </a:r>
            <a:r>
              <a:rPr sz="2200" spc="-5" dirty="0">
                <a:latin typeface="Arial"/>
                <a:cs typeface="Arial"/>
              </a:rPr>
              <a:t>likidite </a:t>
            </a:r>
            <a:r>
              <a:rPr sz="2200" dirty="0">
                <a:latin typeface="Arial"/>
                <a:cs typeface="Arial"/>
              </a:rPr>
              <a:t>senetleri ihraç</a:t>
            </a:r>
            <a:r>
              <a:rPr sz="2200" spc="5" dirty="0">
                <a:latin typeface="Arial"/>
                <a:cs typeface="Arial"/>
              </a:rPr>
              <a:t> </a:t>
            </a:r>
            <a:r>
              <a:rPr sz="2200" spc="-5" dirty="0">
                <a:latin typeface="Arial"/>
                <a:cs typeface="Arial"/>
              </a:rPr>
              <a:t>edebilir.</a:t>
            </a:r>
            <a:endParaRPr sz="2200">
              <a:latin typeface="Arial"/>
              <a:cs typeface="Arial"/>
            </a:endParaRPr>
          </a:p>
          <a:p>
            <a:pPr marL="365760" marR="8255" indent="-353695" algn="just">
              <a:lnSpc>
                <a:spcPts val="2410"/>
              </a:lnSpc>
              <a:spcBef>
                <a:spcPts val="470"/>
              </a:spcBef>
              <a:buClr>
                <a:srgbClr val="9ABA59"/>
              </a:buClr>
              <a:buSzPct val="95454"/>
              <a:buFont typeface="Noto Sans Symbols"/>
              <a:buChar char="⚫"/>
              <a:tabLst>
                <a:tab pos="366395" algn="l"/>
              </a:tabLst>
            </a:pPr>
            <a:r>
              <a:rPr sz="2200" spc="-5" dirty="0">
                <a:latin typeface="Arial"/>
                <a:cs typeface="Arial"/>
              </a:rPr>
              <a:t>İkincil </a:t>
            </a:r>
            <a:r>
              <a:rPr sz="2200" dirty="0">
                <a:latin typeface="Arial"/>
                <a:cs typeface="Arial"/>
              </a:rPr>
              <a:t>piyasada da </a:t>
            </a:r>
            <a:r>
              <a:rPr sz="2200" spc="-5" dirty="0">
                <a:latin typeface="Arial"/>
                <a:cs typeface="Arial"/>
              </a:rPr>
              <a:t>alınıp </a:t>
            </a:r>
            <a:r>
              <a:rPr sz="2200" dirty="0">
                <a:latin typeface="Arial"/>
                <a:cs typeface="Arial"/>
              </a:rPr>
              <a:t>satılabilen </a:t>
            </a:r>
            <a:r>
              <a:rPr sz="2200" spc="-5" dirty="0">
                <a:latin typeface="Arial"/>
                <a:cs typeface="Arial"/>
              </a:rPr>
              <a:t>likidite </a:t>
            </a:r>
            <a:r>
              <a:rPr sz="2200" dirty="0">
                <a:latin typeface="Arial"/>
                <a:cs typeface="Arial"/>
              </a:rPr>
              <a:t>senetleri, </a:t>
            </a:r>
            <a:r>
              <a:rPr sz="2200" spc="5" dirty="0">
                <a:latin typeface="Arial"/>
                <a:cs typeface="Arial"/>
              </a:rPr>
              <a:t>Merkez  </a:t>
            </a:r>
            <a:r>
              <a:rPr sz="2200" dirty="0">
                <a:latin typeface="Arial"/>
                <a:cs typeface="Arial"/>
              </a:rPr>
              <a:t>Bankası tarafından </a:t>
            </a:r>
            <a:r>
              <a:rPr sz="2200" spc="-5" dirty="0">
                <a:latin typeface="Arial"/>
                <a:cs typeface="Arial"/>
              </a:rPr>
              <a:t>gerekli </a:t>
            </a:r>
            <a:r>
              <a:rPr sz="2200" dirty="0">
                <a:latin typeface="Arial"/>
                <a:cs typeface="Arial"/>
              </a:rPr>
              <a:t>görüldüğünde erken </a:t>
            </a:r>
            <a:r>
              <a:rPr sz="2200" spc="-5" dirty="0">
                <a:latin typeface="Arial"/>
                <a:cs typeface="Arial"/>
              </a:rPr>
              <a:t>itfa</a:t>
            </a:r>
            <a:r>
              <a:rPr sz="2200" dirty="0">
                <a:latin typeface="Arial"/>
                <a:cs typeface="Arial"/>
              </a:rPr>
              <a:t> </a:t>
            </a:r>
            <a:r>
              <a:rPr sz="2200" spc="-5" dirty="0">
                <a:latin typeface="Arial"/>
                <a:cs typeface="Arial"/>
              </a:rPr>
              <a:t>edilebilir.</a:t>
            </a:r>
            <a:endParaRPr sz="2200">
              <a:latin typeface="Arial"/>
              <a:cs typeface="Arial"/>
            </a:endParaRPr>
          </a:p>
          <a:p>
            <a:pPr>
              <a:lnSpc>
                <a:spcPct val="100000"/>
              </a:lnSpc>
              <a:spcBef>
                <a:spcPts val="25"/>
              </a:spcBef>
              <a:buClr>
                <a:srgbClr val="9ABA59"/>
              </a:buClr>
              <a:buFont typeface="Noto Sans Symbols"/>
              <a:buChar char="⚫"/>
            </a:pPr>
            <a:endParaRPr sz="2800">
              <a:latin typeface="Arial"/>
              <a:cs typeface="Arial"/>
            </a:endParaRPr>
          </a:p>
          <a:p>
            <a:pPr marL="365760" marR="7620" indent="-353695" algn="just">
              <a:lnSpc>
                <a:spcPct val="91100"/>
              </a:lnSpc>
              <a:buClr>
                <a:srgbClr val="9ABA59"/>
              </a:buClr>
              <a:buSzPct val="95454"/>
              <a:buFont typeface="Noto Sans Symbols"/>
              <a:buChar char="⚫"/>
              <a:tabLst>
                <a:tab pos="366395" algn="l"/>
              </a:tabLst>
            </a:pPr>
            <a:r>
              <a:rPr sz="2200" dirty="0">
                <a:latin typeface="Arial"/>
                <a:cs typeface="Arial"/>
              </a:rPr>
              <a:t>Sadece açık piyasa </a:t>
            </a:r>
            <a:r>
              <a:rPr sz="2200" spc="-5" dirty="0">
                <a:latin typeface="Arial"/>
                <a:cs typeface="Arial"/>
              </a:rPr>
              <a:t>işlemlerinin etkinliğinin artırılması  </a:t>
            </a:r>
            <a:r>
              <a:rPr sz="2200" dirty="0">
                <a:latin typeface="Arial"/>
                <a:cs typeface="Arial"/>
              </a:rPr>
              <a:t>amacıyla </a:t>
            </a:r>
            <a:r>
              <a:rPr sz="2200" spc="-5" dirty="0">
                <a:latin typeface="Arial"/>
                <a:cs typeface="Arial"/>
              </a:rPr>
              <a:t>gerekli </a:t>
            </a:r>
            <a:r>
              <a:rPr sz="2200" dirty="0">
                <a:latin typeface="Arial"/>
                <a:cs typeface="Arial"/>
              </a:rPr>
              <a:t>görüldüğü </a:t>
            </a:r>
            <a:r>
              <a:rPr sz="2200" spc="5" dirty="0">
                <a:latin typeface="Arial"/>
                <a:cs typeface="Arial"/>
              </a:rPr>
              <a:t>zaman </a:t>
            </a:r>
            <a:r>
              <a:rPr sz="2200" dirty="0">
                <a:latin typeface="Arial"/>
                <a:cs typeface="Arial"/>
              </a:rPr>
              <a:t>ihraç edilen </a:t>
            </a:r>
            <a:r>
              <a:rPr sz="2200" spc="-5" dirty="0">
                <a:latin typeface="Arial"/>
                <a:cs typeface="Arial"/>
              </a:rPr>
              <a:t>likidite  </a:t>
            </a:r>
            <a:r>
              <a:rPr sz="2200" dirty="0">
                <a:latin typeface="Arial"/>
                <a:cs typeface="Arial"/>
              </a:rPr>
              <a:t>senetleri, </a:t>
            </a:r>
            <a:r>
              <a:rPr sz="2200" spc="-5" dirty="0">
                <a:latin typeface="Arial"/>
                <a:cs typeface="Arial"/>
              </a:rPr>
              <a:t>alternatif </a:t>
            </a:r>
            <a:r>
              <a:rPr sz="2200" dirty="0">
                <a:latin typeface="Arial"/>
                <a:cs typeface="Arial"/>
              </a:rPr>
              <a:t>bir yatırım aracı olarak</a:t>
            </a:r>
            <a:r>
              <a:rPr sz="2200" spc="40" dirty="0">
                <a:latin typeface="Arial"/>
                <a:cs typeface="Arial"/>
              </a:rPr>
              <a:t> </a:t>
            </a:r>
            <a:r>
              <a:rPr sz="2200" spc="-5" dirty="0">
                <a:latin typeface="Arial"/>
                <a:cs typeface="Arial"/>
              </a:rPr>
              <a:t>görülmemelidir.</a:t>
            </a:r>
            <a:endParaRPr sz="220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a:extLst>
              <a:ext uri="{FF2B5EF4-FFF2-40B4-BE49-F238E27FC236}">
                <a16:creationId xmlns:a16="http://schemas.microsoft.com/office/drawing/2014/main" id="{67CDAFD4-9ECD-B398-B67F-31F3BE6012B2}"/>
              </a:ext>
            </a:extLst>
          </p:cNvPr>
          <p:cNvSpPr>
            <a:spLocks noGrp="1"/>
          </p:cNvSpPr>
          <p:nvPr>
            <p:ph type="title"/>
          </p:nvPr>
        </p:nvSpPr>
        <p:spPr>
          <a:xfrm>
            <a:off x="444499" y="90157"/>
            <a:ext cx="8255001" cy="492443"/>
          </a:xfrm>
        </p:spPr>
        <p:txBody>
          <a:bodyPr>
            <a:normAutofit fontScale="90000"/>
          </a:bodyPr>
          <a:lstStyle/>
          <a:p>
            <a:r>
              <a:rPr lang="tr-TR" dirty="0">
                <a:solidFill>
                  <a:srgbClr val="FF0000"/>
                </a:solidFill>
              </a:rPr>
              <a:t>Para piyasası araçları</a:t>
            </a:r>
          </a:p>
        </p:txBody>
      </p:sp>
      <p:sp>
        <p:nvSpPr>
          <p:cNvPr id="4" name="Metin Yer Tutucusu 3">
            <a:extLst>
              <a:ext uri="{FF2B5EF4-FFF2-40B4-BE49-F238E27FC236}">
                <a16:creationId xmlns:a16="http://schemas.microsoft.com/office/drawing/2014/main" id="{6941128A-BAF1-B26F-49A1-2D22794F082E}"/>
              </a:ext>
            </a:extLst>
          </p:cNvPr>
          <p:cNvSpPr>
            <a:spLocks noGrp="1"/>
          </p:cNvSpPr>
          <p:nvPr>
            <p:ph idx="1"/>
          </p:nvPr>
        </p:nvSpPr>
        <p:spPr>
          <a:xfrm>
            <a:off x="0" y="1828800"/>
            <a:ext cx="8608693" cy="3200876"/>
          </a:xfrm>
        </p:spPr>
        <p:txBody>
          <a:bodyPr>
            <a:normAutofit fontScale="85000" lnSpcReduction="20000"/>
          </a:bodyPr>
          <a:lstStyle/>
          <a:p>
            <a:pPr marL="457200" indent="-457200" algn="just">
              <a:buFont typeface="Arial" panose="020B0604020202020204" pitchFamily="34" charset="0"/>
              <a:buChar char="•"/>
            </a:pPr>
            <a:endParaRPr lang="tr-TR" dirty="0"/>
          </a:p>
          <a:p>
            <a:pPr marL="457200" indent="-457200" algn="just">
              <a:buFont typeface="Arial" panose="020B0604020202020204" pitchFamily="34" charset="0"/>
              <a:buChar char="•"/>
            </a:pPr>
            <a:r>
              <a:rPr lang="tr-TR" dirty="0">
                <a:solidFill>
                  <a:srgbClr val="FF0000"/>
                </a:solidFill>
              </a:rPr>
              <a:t>Reeskont hadleri</a:t>
            </a:r>
            <a:endParaRPr lang="tr-TR" dirty="0"/>
          </a:p>
          <a:p>
            <a:pPr marL="457200" indent="-457200" algn="just">
              <a:buFont typeface="Arial" panose="020B0604020202020204" pitchFamily="34" charset="0"/>
              <a:buChar char="•"/>
            </a:pPr>
            <a:r>
              <a:rPr lang="tr-TR" dirty="0"/>
              <a:t>Reeskont tekrar iskonto demektir. Buradaki iskonto, indirim anlamında değil, vadesi gelmemiş bir senedin bazı şartlarla banka tarafından paraya çevrilmesi anlamında kullanılmaktadır. Reeskont (yeniden iskonto) bankalarca iskonto edilmiş bir senedin merkez bankasınca tekrar iskonto edilmesine denir.</a:t>
            </a:r>
          </a:p>
        </p:txBody>
      </p:sp>
    </p:spTree>
    <p:extLst>
      <p:ext uri="{BB962C8B-B14F-4D97-AF65-F5344CB8AC3E}">
        <p14:creationId xmlns:p14="http://schemas.microsoft.com/office/powerpoint/2010/main" val="42947028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5387" y="70485"/>
            <a:ext cx="9154160" cy="6863715"/>
            <a:chOff x="-5387" y="0"/>
            <a:chExt cx="9154160" cy="6863715"/>
          </a:xfrm>
        </p:grpSpPr>
        <p:sp>
          <p:nvSpPr>
            <p:cNvPr id="3" name="object 3"/>
            <p:cNvSpPr/>
            <p:nvPr/>
          </p:nvSpPr>
          <p:spPr>
            <a:xfrm>
              <a:off x="0" y="0"/>
              <a:ext cx="9143981" cy="6857986"/>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0" y="0"/>
              <a:ext cx="9143981" cy="1027430"/>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4400075" y="0"/>
              <a:ext cx="4743905" cy="600066"/>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0" y="0"/>
              <a:ext cx="9069705" cy="1015365"/>
            </a:xfrm>
            <a:custGeom>
              <a:avLst/>
              <a:gdLst/>
              <a:ahLst/>
              <a:cxnLst/>
              <a:rect l="l" t="t" r="r" b="b"/>
              <a:pathLst>
                <a:path w="9069705" h="1015365">
                  <a:moveTo>
                    <a:pt x="0" y="1015119"/>
                  </a:moveTo>
                  <a:lnTo>
                    <a:pt x="53491" y="995677"/>
                  </a:lnTo>
                  <a:lnTo>
                    <a:pt x="112891" y="974489"/>
                  </a:lnTo>
                  <a:lnTo>
                    <a:pt x="177134" y="952049"/>
                  </a:lnTo>
                  <a:lnTo>
                    <a:pt x="246045" y="928521"/>
                  </a:lnTo>
                  <a:lnTo>
                    <a:pt x="282198" y="916400"/>
                  </a:lnTo>
                  <a:lnTo>
                    <a:pt x="319453" y="904070"/>
                  </a:lnTo>
                  <a:lnTo>
                    <a:pt x="357789" y="891551"/>
                  </a:lnTo>
                  <a:lnTo>
                    <a:pt x="397183" y="878863"/>
                  </a:lnTo>
                  <a:lnTo>
                    <a:pt x="437615" y="866027"/>
                  </a:lnTo>
                  <a:lnTo>
                    <a:pt x="479063" y="853064"/>
                  </a:lnTo>
                  <a:lnTo>
                    <a:pt x="521505" y="839995"/>
                  </a:lnTo>
                  <a:lnTo>
                    <a:pt x="564919" y="826840"/>
                  </a:lnTo>
                  <a:lnTo>
                    <a:pt x="609284" y="813619"/>
                  </a:lnTo>
                  <a:lnTo>
                    <a:pt x="654578" y="800355"/>
                  </a:lnTo>
                  <a:lnTo>
                    <a:pt x="700780" y="787066"/>
                  </a:lnTo>
                  <a:lnTo>
                    <a:pt x="747867" y="773774"/>
                  </a:lnTo>
                  <a:lnTo>
                    <a:pt x="795819" y="760500"/>
                  </a:lnTo>
                  <a:lnTo>
                    <a:pt x="844613" y="747265"/>
                  </a:lnTo>
                  <a:lnTo>
                    <a:pt x="894227" y="734088"/>
                  </a:lnTo>
                  <a:lnTo>
                    <a:pt x="944641" y="720991"/>
                  </a:lnTo>
                  <a:lnTo>
                    <a:pt x="995833" y="707994"/>
                  </a:lnTo>
                  <a:lnTo>
                    <a:pt x="1047780" y="695118"/>
                  </a:lnTo>
                  <a:lnTo>
                    <a:pt x="1100461" y="682384"/>
                  </a:lnTo>
                  <a:lnTo>
                    <a:pt x="1153855" y="669813"/>
                  </a:lnTo>
                  <a:lnTo>
                    <a:pt x="1207940" y="657424"/>
                  </a:lnTo>
                  <a:lnTo>
                    <a:pt x="1262694" y="645239"/>
                  </a:lnTo>
                  <a:lnTo>
                    <a:pt x="1318096" y="633279"/>
                  </a:lnTo>
                  <a:lnTo>
                    <a:pt x="1374123" y="621563"/>
                  </a:lnTo>
                  <a:lnTo>
                    <a:pt x="1430755" y="610114"/>
                  </a:lnTo>
                  <a:lnTo>
                    <a:pt x="1487970" y="598950"/>
                  </a:lnTo>
                  <a:lnTo>
                    <a:pt x="1545745" y="588094"/>
                  </a:lnTo>
                  <a:lnTo>
                    <a:pt x="1604060" y="577566"/>
                  </a:lnTo>
                  <a:lnTo>
                    <a:pt x="1662892" y="567387"/>
                  </a:lnTo>
                  <a:lnTo>
                    <a:pt x="1722220" y="557576"/>
                  </a:lnTo>
                  <a:lnTo>
                    <a:pt x="1782023" y="548155"/>
                  </a:lnTo>
                  <a:lnTo>
                    <a:pt x="1842278" y="539145"/>
                  </a:lnTo>
                  <a:lnTo>
                    <a:pt x="1902964" y="530567"/>
                  </a:lnTo>
                  <a:lnTo>
                    <a:pt x="1964060" y="522440"/>
                  </a:lnTo>
                  <a:lnTo>
                    <a:pt x="2025544" y="514785"/>
                  </a:lnTo>
                  <a:lnTo>
                    <a:pt x="2087393" y="507624"/>
                  </a:lnTo>
                  <a:lnTo>
                    <a:pt x="2149587" y="500977"/>
                  </a:lnTo>
                  <a:lnTo>
                    <a:pt x="2212103" y="494865"/>
                  </a:lnTo>
                  <a:lnTo>
                    <a:pt x="2274921" y="489308"/>
                  </a:lnTo>
                  <a:lnTo>
                    <a:pt x="2338018" y="484327"/>
                  </a:lnTo>
                  <a:lnTo>
                    <a:pt x="2401373" y="479942"/>
                  </a:lnTo>
                  <a:lnTo>
                    <a:pt x="2464964" y="476175"/>
                  </a:lnTo>
                  <a:lnTo>
                    <a:pt x="2528769" y="473046"/>
                  </a:lnTo>
                  <a:lnTo>
                    <a:pt x="2570367" y="471443"/>
                  </a:lnTo>
                  <a:lnTo>
                    <a:pt x="2612636" y="470246"/>
                  </a:lnTo>
                  <a:lnTo>
                    <a:pt x="2655560" y="469443"/>
                  </a:lnTo>
                  <a:lnTo>
                    <a:pt x="2699121" y="469024"/>
                  </a:lnTo>
                  <a:lnTo>
                    <a:pt x="2743302" y="468978"/>
                  </a:lnTo>
                  <a:lnTo>
                    <a:pt x="2788086" y="469293"/>
                  </a:lnTo>
                  <a:lnTo>
                    <a:pt x="2833455" y="469960"/>
                  </a:lnTo>
                  <a:lnTo>
                    <a:pt x="2879392" y="470966"/>
                  </a:lnTo>
                  <a:lnTo>
                    <a:pt x="2925880" y="472301"/>
                  </a:lnTo>
                  <a:lnTo>
                    <a:pt x="2972902" y="473954"/>
                  </a:lnTo>
                  <a:lnTo>
                    <a:pt x="3020440" y="475914"/>
                  </a:lnTo>
                  <a:lnTo>
                    <a:pt x="3068476" y="478170"/>
                  </a:lnTo>
                  <a:lnTo>
                    <a:pt x="3116995" y="480711"/>
                  </a:lnTo>
                  <a:lnTo>
                    <a:pt x="3165978" y="483527"/>
                  </a:lnTo>
                  <a:lnTo>
                    <a:pt x="3215408" y="486605"/>
                  </a:lnTo>
                  <a:lnTo>
                    <a:pt x="3265267" y="489936"/>
                  </a:lnTo>
                  <a:lnTo>
                    <a:pt x="3315540" y="493508"/>
                  </a:lnTo>
                  <a:lnTo>
                    <a:pt x="3366207" y="497310"/>
                  </a:lnTo>
                  <a:lnTo>
                    <a:pt x="3417252" y="501331"/>
                  </a:lnTo>
                  <a:lnTo>
                    <a:pt x="3468658" y="505561"/>
                  </a:lnTo>
                  <a:lnTo>
                    <a:pt x="3520407" y="509988"/>
                  </a:lnTo>
                  <a:lnTo>
                    <a:pt x="3572483" y="514602"/>
                  </a:lnTo>
                  <a:lnTo>
                    <a:pt x="3624866" y="519391"/>
                  </a:lnTo>
                  <a:lnTo>
                    <a:pt x="3677542" y="524345"/>
                  </a:lnTo>
                  <a:lnTo>
                    <a:pt x="3730491" y="529453"/>
                  </a:lnTo>
                  <a:lnTo>
                    <a:pt x="3783698" y="534702"/>
                  </a:lnTo>
                  <a:lnTo>
                    <a:pt x="3837144" y="540084"/>
                  </a:lnTo>
                  <a:lnTo>
                    <a:pt x="3890812" y="545586"/>
                  </a:lnTo>
                  <a:lnTo>
                    <a:pt x="3944685" y="551198"/>
                  </a:lnTo>
                  <a:lnTo>
                    <a:pt x="3998746" y="556909"/>
                  </a:lnTo>
                  <a:lnTo>
                    <a:pt x="4052977" y="562708"/>
                  </a:lnTo>
                  <a:lnTo>
                    <a:pt x="4107361" y="568583"/>
                  </a:lnTo>
                  <a:lnTo>
                    <a:pt x="4161881" y="574525"/>
                  </a:lnTo>
                  <a:lnTo>
                    <a:pt x="4216520" y="580521"/>
                  </a:lnTo>
                  <a:lnTo>
                    <a:pt x="4271260" y="586562"/>
                  </a:lnTo>
                  <a:lnTo>
                    <a:pt x="4326084" y="592635"/>
                  </a:lnTo>
                  <a:lnTo>
                    <a:pt x="4380974" y="598730"/>
                  </a:lnTo>
                  <a:lnTo>
                    <a:pt x="4435914" y="604837"/>
                  </a:lnTo>
                  <a:lnTo>
                    <a:pt x="4490885" y="610944"/>
                  </a:lnTo>
                  <a:lnTo>
                    <a:pt x="4545872" y="617040"/>
                  </a:lnTo>
                  <a:lnTo>
                    <a:pt x="4600856" y="623114"/>
                  </a:lnTo>
                  <a:lnTo>
                    <a:pt x="4655820" y="629155"/>
                  </a:lnTo>
                  <a:lnTo>
                    <a:pt x="4710747" y="635153"/>
                  </a:lnTo>
                  <a:lnTo>
                    <a:pt x="4765620" y="641096"/>
                  </a:lnTo>
                  <a:lnTo>
                    <a:pt x="4820420" y="646974"/>
                  </a:lnTo>
                  <a:lnTo>
                    <a:pt x="4875132" y="652775"/>
                  </a:lnTo>
                  <a:lnTo>
                    <a:pt x="4929738" y="658488"/>
                  </a:lnTo>
                  <a:lnTo>
                    <a:pt x="4984220" y="664103"/>
                  </a:lnTo>
                  <a:lnTo>
                    <a:pt x="5038561" y="669608"/>
                  </a:lnTo>
                  <a:lnTo>
                    <a:pt x="5092744" y="674994"/>
                  </a:lnTo>
                  <a:lnTo>
                    <a:pt x="5146751" y="680247"/>
                  </a:lnTo>
                  <a:lnTo>
                    <a:pt x="5200566" y="685359"/>
                  </a:lnTo>
                  <a:lnTo>
                    <a:pt x="5254171" y="690317"/>
                  </a:lnTo>
                  <a:lnTo>
                    <a:pt x="5307548" y="695111"/>
                  </a:lnTo>
                  <a:lnTo>
                    <a:pt x="5360681" y="699730"/>
                  </a:lnTo>
                  <a:lnTo>
                    <a:pt x="5413551" y="704163"/>
                  </a:lnTo>
                  <a:lnTo>
                    <a:pt x="5466143" y="708398"/>
                  </a:lnTo>
                  <a:lnTo>
                    <a:pt x="5518438" y="712426"/>
                  </a:lnTo>
                  <a:lnTo>
                    <a:pt x="5570419" y="716234"/>
                  </a:lnTo>
                  <a:lnTo>
                    <a:pt x="5622069" y="719813"/>
                  </a:lnTo>
                  <a:lnTo>
                    <a:pt x="5673371" y="723150"/>
                  </a:lnTo>
                  <a:lnTo>
                    <a:pt x="5724307" y="726236"/>
                  </a:lnTo>
                  <a:lnTo>
                    <a:pt x="5774860" y="729059"/>
                  </a:lnTo>
                  <a:lnTo>
                    <a:pt x="5825012" y="731608"/>
                  </a:lnTo>
                  <a:lnTo>
                    <a:pt x="5874748" y="733872"/>
                  </a:lnTo>
                  <a:lnTo>
                    <a:pt x="5924048" y="735840"/>
                  </a:lnTo>
                  <a:lnTo>
                    <a:pt x="5972896" y="737502"/>
                  </a:lnTo>
                  <a:lnTo>
                    <a:pt x="6021275" y="738846"/>
                  </a:lnTo>
                  <a:lnTo>
                    <a:pt x="6069167" y="739862"/>
                  </a:lnTo>
                  <a:lnTo>
                    <a:pt x="6116555" y="740538"/>
                  </a:lnTo>
                  <a:lnTo>
                    <a:pt x="6163421" y="740863"/>
                  </a:lnTo>
                  <a:lnTo>
                    <a:pt x="6209749" y="740827"/>
                  </a:lnTo>
                  <a:lnTo>
                    <a:pt x="6255521" y="740419"/>
                  </a:lnTo>
                  <a:lnTo>
                    <a:pt x="6300720" y="739627"/>
                  </a:lnTo>
                  <a:lnTo>
                    <a:pt x="6345329" y="738441"/>
                  </a:lnTo>
                  <a:lnTo>
                    <a:pt x="6389329" y="736849"/>
                  </a:lnTo>
                  <a:lnTo>
                    <a:pt x="6432705" y="734841"/>
                  </a:lnTo>
                  <a:lnTo>
                    <a:pt x="6475438" y="732406"/>
                  </a:lnTo>
                  <a:lnTo>
                    <a:pt x="6517511" y="729533"/>
                  </a:lnTo>
                  <a:lnTo>
                    <a:pt x="6578430" y="724569"/>
                  </a:lnTo>
                  <a:lnTo>
                    <a:pt x="6639061" y="718756"/>
                  </a:lnTo>
                  <a:lnTo>
                    <a:pt x="6699392" y="712123"/>
                  </a:lnTo>
                  <a:lnTo>
                    <a:pt x="6759413" y="704701"/>
                  </a:lnTo>
                  <a:lnTo>
                    <a:pt x="6819113" y="696518"/>
                  </a:lnTo>
                  <a:lnTo>
                    <a:pt x="6878481" y="687604"/>
                  </a:lnTo>
                  <a:lnTo>
                    <a:pt x="6937506" y="677990"/>
                  </a:lnTo>
                  <a:lnTo>
                    <a:pt x="6996176" y="667705"/>
                  </a:lnTo>
                  <a:lnTo>
                    <a:pt x="7054482" y="656779"/>
                  </a:lnTo>
                  <a:lnTo>
                    <a:pt x="7112412" y="645242"/>
                  </a:lnTo>
                  <a:lnTo>
                    <a:pt x="7169955" y="633123"/>
                  </a:lnTo>
                  <a:lnTo>
                    <a:pt x="7227100" y="620451"/>
                  </a:lnTo>
                  <a:lnTo>
                    <a:pt x="7283837" y="607258"/>
                  </a:lnTo>
                  <a:lnTo>
                    <a:pt x="7340154" y="593573"/>
                  </a:lnTo>
                  <a:lnTo>
                    <a:pt x="7396041" y="579424"/>
                  </a:lnTo>
                  <a:lnTo>
                    <a:pt x="7451486" y="564843"/>
                  </a:lnTo>
                  <a:lnTo>
                    <a:pt x="7506479" y="549858"/>
                  </a:lnTo>
                  <a:lnTo>
                    <a:pt x="7561008" y="534501"/>
                  </a:lnTo>
                  <a:lnTo>
                    <a:pt x="7615064" y="518799"/>
                  </a:lnTo>
                  <a:lnTo>
                    <a:pt x="7668634" y="502784"/>
                  </a:lnTo>
                  <a:lnTo>
                    <a:pt x="7721708" y="486484"/>
                  </a:lnTo>
                  <a:lnTo>
                    <a:pt x="7774275" y="469930"/>
                  </a:lnTo>
                  <a:lnTo>
                    <a:pt x="7826323" y="453151"/>
                  </a:lnTo>
                  <a:lnTo>
                    <a:pt x="7877843" y="436178"/>
                  </a:lnTo>
                  <a:lnTo>
                    <a:pt x="7928824" y="419039"/>
                  </a:lnTo>
                  <a:lnTo>
                    <a:pt x="7979253" y="401765"/>
                  </a:lnTo>
                  <a:lnTo>
                    <a:pt x="8029121" y="384385"/>
                  </a:lnTo>
                  <a:lnTo>
                    <a:pt x="8078416" y="366929"/>
                  </a:lnTo>
                  <a:lnTo>
                    <a:pt x="8127127" y="349427"/>
                  </a:lnTo>
                  <a:lnTo>
                    <a:pt x="8175244" y="331908"/>
                  </a:lnTo>
                  <a:lnTo>
                    <a:pt x="8222756" y="314403"/>
                  </a:lnTo>
                  <a:lnTo>
                    <a:pt x="8269651" y="296941"/>
                  </a:lnTo>
                  <a:lnTo>
                    <a:pt x="8315919" y="279552"/>
                  </a:lnTo>
                  <a:lnTo>
                    <a:pt x="8361549" y="262265"/>
                  </a:lnTo>
                  <a:lnTo>
                    <a:pt x="8406530" y="245111"/>
                  </a:lnTo>
                  <a:lnTo>
                    <a:pt x="8450850" y="228119"/>
                  </a:lnTo>
                  <a:lnTo>
                    <a:pt x="8494500" y="211318"/>
                  </a:lnTo>
                  <a:lnTo>
                    <a:pt x="8537467" y="194739"/>
                  </a:lnTo>
                  <a:lnTo>
                    <a:pt x="8579742" y="178412"/>
                  </a:lnTo>
                  <a:lnTo>
                    <a:pt x="8621312" y="162365"/>
                  </a:lnTo>
                  <a:lnTo>
                    <a:pt x="8662169" y="146630"/>
                  </a:lnTo>
                  <a:lnTo>
                    <a:pt x="8702299" y="131235"/>
                  </a:lnTo>
                  <a:lnTo>
                    <a:pt x="8741693" y="116210"/>
                  </a:lnTo>
                  <a:lnTo>
                    <a:pt x="8780339" y="101585"/>
                  </a:lnTo>
                  <a:lnTo>
                    <a:pt x="8818227" y="87390"/>
                  </a:lnTo>
                  <a:lnTo>
                    <a:pt x="8855345" y="73655"/>
                  </a:lnTo>
                  <a:lnTo>
                    <a:pt x="8891683" y="60409"/>
                  </a:lnTo>
                  <a:lnTo>
                    <a:pt x="8961974" y="35504"/>
                  </a:lnTo>
                  <a:lnTo>
                    <a:pt x="9029013" y="12913"/>
                  </a:lnTo>
                  <a:lnTo>
                    <a:pt x="9061285" y="2560"/>
                  </a:lnTo>
                  <a:lnTo>
                    <a:pt x="9069593" y="0"/>
                  </a:lnTo>
                </a:path>
              </a:pathLst>
            </a:custGeom>
            <a:ln w="10774">
              <a:solidFill>
                <a:srgbClr val="87A34D"/>
              </a:solidFill>
            </a:ln>
          </p:spPr>
          <p:txBody>
            <a:bodyPr wrap="square" lIns="0" tIns="0" rIns="0" bIns="0" rtlCol="0"/>
            <a:lstStyle/>
            <a:p>
              <a:endParaRPr/>
            </a:p>
          </p:txBody>
        </p:sp>
        <p:sp>
          <p:nvSpPr>
            <p:cNvPr id="7" name="object 7"/>
            <p:cNvSpPr/>
            <p:nvPr/>
          </p:nvSpPr>
          <p:spPr>
            <a:xfrm>
              <a:off x="7" y="56967"/>
              <a:ext cx="9144000" cy="892810"/>
            </a:xfrm>
            <a:custGeom>
              <a:avLst/>
              <a:gdLst/>
              <a:ahLst/>
              <a:cxnLst/>
              <a:rect l="l" t="t" r="r" b="b"/>
              <a:pathLst>
                <a:path w="9144000" h="892810">
                  <a:moveTo>
                    <a:pt x="0" y="892460"/>
                  </a:moveTo>
                  <a:lnTo>
                    <a:pt x="52556" y="882917"/>
                  </a:lnTo>
                  <a:lnTo>
                    <a:pt x="110528" y="871362"/>
                  </a:lnTo>
                  <a:lnTo>
                    <a:pt x="173708" y="857976"/>
                  </a:lnTo>
                  <a:lnTo>
                    <a:pt x="241890" y="842936"/>
                  </a:lnTo>
                  <a:lnTo>
                    <a:pt x="314867" y="826421"/>
                  </a:lnTo>
                  <a:lnTo>
                    <a:pt x="353089" y="817666"/>
                  </a:lnTo>
                  <a:lnTo>
                    <a:pt x="392432" y="808610"/>
                  </a:lnTo>
                  <a:lnTo>
                    <a:pt x="432870" y="799274"/>
                  </a:lnTo>
                  <a:lnTo>
                    <a:pt x="474378" y="789682"/>
                  </a:lnTo>
                  <a:lnTo>
                    <a:pt x="516930" y="779854"/>
                  </a:lnTo>
                  <a:lnTo>
                    <a:pt x="560499" y="769814"/>
                  </a:lnTo>
                  <a:lnTo>
                    <a:pt x="605060" y="759585"/>
                  </a:lnTo>
                  <a:lnTo>
                    <a:pt x="650587" y="749187"/>
                  </a:lnTo>
                  <a:lnTo>
                    <a:pt x="697055" y="738644"/>
                  </a:lnTo>
                  <a:lnTo>
                    <a:pt x="744436" y="727978"/>
                  </a:lnTo>
                  <a:lnTo>
                    <a:pt x="792707" y="717211"/>
                  </a:lnTo>
                  <a:lnTo>
                    <a:pt x="841839" y="706366"/>
                  </a:lnTo>
                  <a:lnTo>
                    <a:pt x="891809" y="695464"/>
                  </a:lnTo>
                  <a:lnTo>
                    <a:pt x="942590" y="684529"/>
                  </a:lnTo>
                  <a:lnTo>
                    <a:pt x="994155" y="673582"/>
                  </a:lnTo>
                  <a:lnTo>
                    <a:pt x="1046480" y="662647"/>
                  </a:lnTo>
                  <a:lnTo>
                    <a:pt x="1099538" y="651744"/>
                  </a:lnTo>
                  <a:lnTo>
                    <a:pt x="1153304" y="640897"/>
                  </a:lnTo>
                  <a:lnTo>
                    <a:pt x="1207751" y="630128"/>
                  </a:lnTo>
                  <a:lnTo>
                    <a:pt x="1262854" y="619459"/>
                  </a:lnTo>
                  <a:lnTo>
                    <a:pt x="1318587" y="608913"/>
                  </a:lnTo>
                  <a:lnTo>
                    <a:pt x="1374924" y="598511"/>
                  </a:lnTo>
                  <a:lnTo>
                    <a:pt x="1431840" y="588277"/>
                  </a:lnTo>
                  <a:lnTo>
                    <a:pt x="1489308" y="578232"/>
                  </a:lnTo>
                  <a:lnTo>
                    <a:pt x="1547302" y="568399"/>
                  </a:lnTo>
                  <a:lnTo>
                    <a:pt x="1605797" y="558800"/>
                  </a:lnTo>
                  <a:lnTo>
                    <a:pt x="1664767" y="549457"/>
                  </a:lnTo>
                  <a:lnTo>
                    <a:pt x="1724185" y="540394"/>
                  </a:lnTo>
                  <a:lnTo>
                    <a:pt x="1784027" y="531631"/>
                  </a:lnTo>
                  <a:lnTo>
                    <a:pt x="1844266" y="523193"/>
                  </a:lnTo>
                  <a:lnTo>
                    <a:pt x="1904877" y="515099"/>
                  </a:lnTo>
                  <a:lnTo>
                    <a:pt x="1965833" y="507374"/>
                  </a:lnTo>
                  <a:lnTo>
                    <a:pt x="2027109" y="500040"/>
                  </a:lnTo>
                  <a:lnTo>
                    <a:pt x="2088678" y="493118"/>
                  </a:lnTo>
                  <a:lnTo>
                    <a:pt x="2150516" y="486631"/>
                  </a:lnTo>
                  <a:lnTo>
                    <a:pt x="2212596" y="480602"/>
                  </a:lnTo>
                  <a:lnTo>
                    <a:pt x="2274892" y="475053"/>
                  </a:lnTo>
                  <a:lnTo>
                    <a:pt x="2337378" y="470006"/>
                  </a:lnTo>
                  <a:lnTo>
                    <a:pt x="2400029" y="465483"/>
                  </a:lnTo>
                  <a:lnTo>
                    <a:pt x="2462819" y="461507"/>
                  </a:lnTo>
                  <a:lnTo>
                    <a:pt x="2525722" y="458099"/>
                  </a:lnTo>
                  <a:lnTo>
                    <a:pt x="2588711" y="455284"/>
                  </a:lnTo>
                  <a:lnTo>
                    <a:pt x="2630525" y="453792"/>
                  </a:lnTo>
                  <a:lnTo>
                    <a:pt x="2672984" y="452616"/>
                  </a:lnTo>
                  <a:lnTo>
                    <a:pt x="2716071" y="451750"/>
                  </a:lnTo>
                  <a:lnTo>
                    <a:pt x="2759769" y="451183"/>
                  </a:lnTo>
                  <a:lnTo>
                    <a:pt x="2804063" y="450907"/>
                  </a:lnTo>
                  <a:lnTo>
                    <a:pt x="2848935" y="450914"/>
                  </a:lnTo>
                  <a:lnTo>
                    <a:pt x="2894368" y="451195"/>
                  </a:lnTo>
                  <a:lnTo>
                    <a:pt x="2940346" y="451742"/>
                  </a:lnTo>
                  <a:lnTo>
                    <a:pt x="2986851" y="452545"/>
                  </a:lnTo>
                  <a:lnTo>
                    <a:pt x="3033868" y="453595"/>
                  </a:lnTo>
                  <a:lnTo>
                    <a:pt x="3081379" y="454886"/>
                  </a:lnTo>
                  <a:lnTo>
                    <a:pt x="3129368" y="456407"/>
                  </a:lnTo>
                  <a:lnTo>
                    <a:pt x="3177817" y="458150"/>
                  </a:lnTo>
                  <a:lnTo>
                    <a:pt x="3226710" y="460106"/>
                  </a:lnTo>
                  <a:lnTo>
                    <a:pt x="3276031" y="462267"/>
                  </a:lnTo>
                  <a:lnTo>
                    <a:pt x="3325763" y="464625"/>
                  </a:lnTo>
                  <a:lnTo>
                    <a:pt x="3375888" y="467170"/>
                  </a:lnTo>
                  <a:lnTo>
                    <a:pt x="3426390" y="469894"/>
                  </a:lnTo>
                  <a:lnTo>
                    <a:pt x="3477253" y="472788"/>
                  </a:lnTo>
                  <a:lnTo>
                    <a:pt x="3528459" y="475843"/>
                  </a:lnTo>
                  <a:lnTo>
                    <a:pt x="3579992" y="479052"/>
                  </a:lnTo>
                  <a:lnTo>
                    <a:pt x="3631835" y="482405"/>
                  </a:lnTo>
                  <a:lnTo>
                    <a:pt x="3683971" y="485894"/>
                  </a:lnTo>
                  <a:lnTo>
                    <a:pt x="3736383" y="489509"/>
                  </a:lnTo>
                  <a:lnTo>
                    <a:pt x="3789056" y="493243"/>
                  </a:lnTo>
                  <a:lnTo>
                    <a:pt x="3841971" y="497087"/>
                  </a:lnTo>
                  <a:lnTo>
                    <a:pt x="3895113" y="501032"/>
                  </a:lnTo>
                  <a:lnTo>
                    <a:pt x="3948464" y="505069"/>
                  </a:lnTo>
                  <a:lnTo>
                    <a:pt x="4002008" y="509191"/>
                  </a:lnTo>
                  <a:lnTo>
                    <a:pt x="4055728" y="513387"/>
                  </a:lnTo>
                  <a:lnTo>
                    <a:pt x="4109607" y="517650"/>
                  </a:lnTo>
                  <a:lnTo>
                    <a:pt x="4163628" y="521971"/>
                  </a:lnTo>
                  <a:lnTo>
                    <a:pt x="4217775" y="526341"/>
                  </a:lnTo>
                  <a:lnTo>
                    <a:pt x="4272031" y="530752"/>
                  </a:lnTo>
                  <a:lnTo>
                    <a:pt x="4326380" y="535194"/>
                  </a:lnTo>
                  <a:lnTo>
                    <a:pt x="4380804" y="539660"/>
                  </a:lnTo>
                  <a:lnTo>
                    <a:pt x="4435286" y="544141"/>
                  </a:lnTo>
                  <a:lnTo>
                    <a:pt x="4489810" y="548628"/>
                  </a:lnTo>
                  <a:lnTo>
                    <a:pt x="4544360" y="553112"/>
                  </a:lnTo>
                  <a:lnTo>
                    <a:pt x="4598918" y="557585"/>
                  </a:lnTo>
                  <a:lnTo>
                    <a:pt x="4653467" y="562038"/>
                  </a:lnTo>
                  <a:lnTo>
                    <a:pt x="4707992" y="566463"/>
                  </a:lnTo>
                  <a:lnTo>
                    <a:pt x="4762474" y="570850"/>
                  </a:lnTo>
                  <a:lnTo>
                    <a:pt x="4816898" y="575192"/>
                  </a:lnTo>
                  <a:lnTo>
                    <a:pt x="4871247" y="579479"/>
                  </a:lnTo>
                  <a:lnTo>
                    <a:pt x="4925503" y="583704"/>
                  </a:lnTo>
                  <a:lnTo>
                    <a:pt x="4979651" y="587856"/>
                  </a:lnTo>
                  <a:lnTo>
                    <a:pt x="5033673" y="591928"/>
                  </a:lnTo>
                  <a:lnTo>
                    <a:pt x="5087552" y="595911"/>
                  </a:lnTo>
                  <a:lnTo>
                    <a:pt x="5141272" y="599797"/>
                  </a:lnTo>
                  <a:lnTo>
                    <a:pt x="5194817" y="603576"/>
                  </a:lnTo>
                  <a:lnTo>
                    <a:pt x="5248168" y="607240"/>
                  </a:lnTo>
                  <a:lnTo>
                    <a:pt x="5301311" y="610781"/>
                  </a:lnTo>
                  <a:lnTo>
                    <a:pt x="5354227" y="614190"/>
                  </a:lnTo>
                  <a:lnTo>
                    <a:pt x="5406900" y="617458"/>
                  </a:lnTo>
                  <a:lnTo>
                    <a:pt x="5459313" y="620576"/>
                  </a:lnTo>
                  <a:lnTo>
                    <a:pt x="5511450" y="623536"/>
                  </a:lnTo>
                  <a:lnTo>
                    <a:pt x="5563294" y="626329"/>
                  </a:lnTo>
                  <a:lnTo>
                    <a:pt x="5614828" y="628947"/>
                  </a:lnTo>
                  <a:lnTo>
                    <a:pt x="5666035" y="631381"/>
                  </a:lnTo>
                  <a:lnTo>
                    <a:pt x="5716898" y="633623"/>
                  </a:lnTo>
                  <a:lnTo>
                    <a:pt x="5767402" y="635662"/>
                  </a:lnTo>
                  <a:lnTo>
                    <a:pt x="5817528" y="637492"/>
                  </a:lnTo>
                  <a:lnTo>
                    <a:pt x="5867261" y="639104"/>
                  </a:lnTo>
                  <a:lnTo>
                    <a:pt x="5916583" y="640488"/>
                  </a:lnTo>
                  <a:lnTo>
                    <a:pt x="5965477" y="641636"/>
                  </a:lnTo>
                  <a:lnTo>
                    <a:pt x="6013928" y="642540"/>
                  </a:lnTo>
                  <a:lnTo>
                    <a:pt x="6061918" y="643190"/>
                  </a:lnTo>
                  <a:lnTo>
                    <a:pt x="6109431" y="643579"/>
                  </a:lnTo>
                  <a:lnTo>
                    <a:pt x="6156449" y="643697"/>
                  </a:lnTo>
                  <a:lnTo>
                    <a:pt x="6202956" y="643537"/>
                  </a:lnTo>
                  <a:lnTo>
                    <a:pt x="6248935" y="643088"/>
                  </a:lnTo>
                  <a:lnTo>
                    <a:pt x="6294370" y="642343"/>
                  </a:lnTo>
                  <a:lnTo>
                    <a:pt x="6339243" y="641293"/>
                  </a:lnTo>
                  <a:lnTo>
                    <a:pt x="6383538" y="639930"/>
                  </a:lnTo>
                  <a:lnTo>
                    <a:pt x="6427239" y="638244"/>
                  </a:lnTo>
                  <a:lnTo>
                    <a:pt x="6470328" y="636227"/>
                  </a:lnTo>
                  <a:lnTo>
                    <a:pt x="6512788" y="633871"/>
                  </a:lnTo>
                  <a:lnTo>
                    <a:pt x="6554603" y="631166"/>
                  </a:lnTo>
                  <a:lnTo>
                    <a:pt x="6616296" y="626504"/>
                  </a:lnTo>
                  <a:lnTo>
                    <a:pt x="6677690" y="621124"/>
                  </a:lnTo>
                  <a:lnTo>
                    <a:pt x="6738773" y="615052"/>
                  </a:lnTo>
                  <a:lnTo>
                    <a:pt x="6799535" y="608315"/>
                  </a:lnTo>
                  <a:lnTo>
                    <a:pt x="6859963" y="600938"/>
                  </a:lnTo>
                  <a:lnTo>
                    <a:pt x="6920047" y="592947"/>
                  </a:lnTo>
                  <a:lnTo>
                    <a:pt x="6979774" y="584367"/>
                  </a:lnTo>
                  <a:lnTo>
                    <a:pt x="7039134" y="575224"/>
                  </a:lnTo>
                  <a:lnTo>
                    <a:pt x="7098114" y="565545"/>
                  </a:lnTo>
                  <a:lnTo>
                    <a:pt x="7156704" y="555355"/>
                  </a:lnTo>
                  <a:lnTo>
                    <a:pt x="7214891" y="544680"/>
                  </a:lnTo>
                  <a:lnTo>
                    <a:pt x="7272666" y="533545"/>
                  </a:lnTo>
                  <a:lnTo>
                    <a:pt x="7330014" y="521977"/>
                  </a:lnTo>
                  <a:lnTo>
                    <a:pt x="7386927" y="510001"/>
                  </a:lnTo>
                  <a:lnTo>
                    <a:pt x="7443391" y="497643"/>
                  </a:lnTo>
                  <a:lnTo>
                    <a:pt x="7499396" y="484929"/>
                  </a:lnTo>
                  <a:lnTo>
                    <a:pt x="7554930" y="471885"/>
                  </a:lnTo>
                  <a:lnTo>
                    <a:pt x="7609981" y="458536"/>
                  </a:lnTo>
                  <a:lnTo>
                    <a:pt x="7664538" y="444909"/>
                  </a:lnTo>
                  <a:lnTo>
                    <a:pt x="7718590" y="431028"/>
                  </a:lnTo>
                  <a:lnTo>
                    <a:pt x="7772125" y="416921"/>
                  </a:lnTo>
                  <a:lnTo>
                    <a:pt x="7825131" y="402612"/>
                  </a:lnTo>
                  <a:lnTo>
                    <a:pt x="7877598" y="388128"/>
                  </a:lnTo>
                  <a:lnTo>
                    <a:pt x="7929513" y="373494"/>
                  </a:lnTo>
                  <a:lnTo>
                    <a:pt x="7980865" y="358736"/>
                  </a:lnTo>
                  <a:lnTo>
                    <a:pt x="8031643" y="343880"/>
                  </a:lnTo>
                  <a:lnTo>
                    <a:pt x="8081835" y="328952"/>
                  </a:lnTo>
                  <a:lnTo>
                    <a:pt x="8131430" y="313977"/>
                  </a:lnTo>
                  <a:lnTo>
                    <a:pt x="8180416" y="298982"/>
                  </a:lnTo>
                  <a:lnTo>
                    <a:pt x="8228782" y="283992"/>
                  </a:lnTo>
                  <a:lnTo>
                    <a:pt x="8276516" y="269033"/>
                  </a:lnTo>
                  <a:lnTo>
                    <a:pt x="8323607" y="254131"/>
                  </a:lnTo>
                  <a:lnTo>
                    <a:pt x="8370043" y="239311"/>
                  </a:lnTo>
                  <a:lnTo>
                    <a:pt x="8415813" y="224600"/>
                  </a:lnTo>
                  <a:lnTo>
                    <a:pt x="8460905" y="210022"/>
                  </a:lnTo>
                  <a:lnTo>
                    <a:pt x="8505308" y="195605"/>
                  </a:lnTo>
                  <a:lnTo>
                    <a:pt x="8549010" y="181374"/>
                  </a:lnTo>
                  <a:lnTo>
                    <a:pt x="8592001" y="167354"/>
                  </a:lnTo>
                  <a:lnTo>
                    <a:pt x="8634268" y="153572"/>
                  </a:lnTo>
                  <a:lnTo>
                    <a:pt x="8675799" y="140053"/>
                  </a:lnTo>
                  <a:lnTo>
                    <a:pt x="8716585" y="126823"/>
                  </a:lnTo>
                  <a:lnTo>
                    <a:pt x="8756612" y="113907"/>
                  </a:lnTo>
                  <a:lnTo>
                    <a:pt x="8795869" y="101333"/>
                  </a:lnTo>
                  <a:lnTo>
                    <a:pt x="8834346" y="89125"/>
                  </a:lnTo>
                  <a:lnTo>
                    <a:pt x="8872030" y="77309"/>
                  </a:lnTo>
                  <a:lnTo>
                    <a:pt x="8908911" y="65911"/>
                  </a:lnTo>
                  <a:lnTo>
                    <a:pt x="8980214" y="44473"/>
                  </a:lnTo>
                  <a:lnTo>
                    <a:pt x="9048163" y="25016"/>
                  </a:lnTo>
                  <a:lnTo>
                    <a:pt x="9112667" y="7748"/>
                  </a:lnTo>
                  <a:lnTo>
                    <a:pt x="9143598" y="0"/>
                  </a:lnTo>
                </a:path>
              </a:pathLst>
            </a:custGeom>
            <a:ln w="9524">
              <a:solidFill>
                <a:srgbClr val="8064A1"/>
              </a:solidFill>
            </a:ln>
          </p:spPr>
          <p:txBody>
            <a:bodyPr wrap="square" lIns="0" tIns="0" rIns="0" bIns="0" rtlCol="0"/>
            <a:lstStyle/>
            <a:p>
              <a:endParaRPr/>
            </a:p>
          </p:txBody>
        </p:sp>
      </p:grpSp>
      <p:sp>
        <p:nvSpPr>
          <p:cNvPr id="8" name="object 8"/>
          <p:cNvSpPr txBox="1">
            <a:spLocks noGrp="1"/>
          </p:cNvSpPr>
          <p:nvPr>
            <p:ph type="title"/>
          </p:nvPr>
        </p:nvSpPr>
        <p:spPr>
          <a:xfrm>
            <a:off x="444499" y="1046985"/>
            <a:ext cx="7485380" cy="787400"/>
          </a:xfrm>
          <a:prstGeom prst="rect">
            <a:avLst/>
          </a:prstGeom>
        </p:spPr>
        <p:txBody>
          <a:bodyPr vert="horz" wrap="square" lIns="0" tIns="12700" rIns="0" bIns="0" rtlCol="0">
            <a:spAutoFit/>
          </a:bodyPr>
          <a:lstStyle/>
          <a:p>
            <a:pPr marL="12700">
              <a:lnSpc>
                <a:spcPct val="100000"/>
              </a:lnSpc>
              <a:spcBef>
                <a:spcPts val="100"/>
              </a:spcBef>
            </a:pPr>
            <a:r>
              <a:rPr sz="5000" b="0" spc="-10" dirty="0">
                <a:latin typeface="Arial"/>
                <a:cs typeface="Arial"/>
              </a:rPr>
              <a:t>Açık Piyasa İşlem</a:t>
            </a:r>
            <a:r>
              <a:rPr sz="5000" b="0" spc="-95" dirty="0">
                <a:latin typeface="Arial"/>
                <a:cs typeface="Arial"/>
              </a:rPr>
              <a:t> </a:t>
            </a:r>
            <a:r>
              <a:rPr sz="5000" b="0" spc="-5" dirty="0">
                <a:latin typeface="Arial"/>
                <a:cs typeface="Arial"/>
              </a:rPr>
              <a:t>Çeşitleri</a:t>
            </a:r>
            <a:endParaRPr sz="5000">
              <a:latin typeface="Arial"/>
              <a:cs typeface="Arial"/>
            </a:endParaRPr>
          </a:p>
        </p:txBody>
      </p:sp>
      <p:sp>
        <p:nvSpPr>
          <p:cNvPr id="9" name="object 9"/>
          <p:cNvSpPr txBox="1"/>
          <p:nvPr/>
        </p:nvSpPr>
        <p:spPr>
          <a:xfrm>
            <a:off x="444442" y="1891396"/>
            <a:ext cx="8162925" cy="4201795"/>
          </a:xfrm>
          <a:prstGeom prst="rect">
            <a:avLst/>
          </a:prstGeom>
        </p:spPr>
        <p:txBody>
          <a:bodyPr vert="horz" wrap="square" lIns="0" tIns="41275" rIns="0" bIns="0" rtlCol="0">
            <a:spAutoFit/>
          </a:bodyPr>
          <a:lstStyle/>
          <a:p>
            <a:pPr marL="372745" indent="-360680" algn="just">
              <a:lnSpc>
                <a:spcPct val="100000"/>
              </a:lnSpc>
              <a:spcBef>
                <a:spcPts val="325"/>
              </a:spcBef>
              <a:buClr>
                <a:srgbClr val="9ABA59"/>
              </a:buClr>
              <a:buSzPct val="93750"/>
              <a:buFont typeface="Noto Sans Symbols"/>
              <a:buChar char="●"/>
              <a:tabLst>
                <a:tab pos="373380" algn="l"/>
              </a:tabLst>
            </a:pPr>
            <a:r>
              <a:rPr sz="2400" b="1" spc="-5" dirty="0">
                <a:latin typeface="Arial"/>
                <a:cs typeface="Arial"/>
              </a:rPr>
              <a:t>Türk Lirası Depo Alım İhalesi İşlemleri</a:t>
            </a:r>
            <a:endParaRPr sz="2400" dirty="0">
              <a:latin typeface="Arial"/>
              <a:cs typeface="Arial"/>
            </a:endParaRPr>
          </a:p>
          <a:p>
            <a:pPr marL="372745" marR="5080" indent="-360680" algn="just">
              <a:lnSpc>
                <a:spcPct val="90800"/>
              </a:lnSpc>
              <a:spcBef>
                <a:spcPts val="490"/>
              </a:spcBef>
              <a:buClr>
                <a:srgbClr val="9ABA59"/>
              </a:buClr>
              <a:buSzPct val="93750"/>
              <a:buFont typeface="Noto Sans Symbols"/>
              <a:buChar char="⚫"/>
              <a:tabLst>
                <a:tab pos="373380" algn="l"/>
              </a:tabLst>
            </a:pPr>
            <a:r>
              <a:rPr sz="2400" spc="-5" dirty="0">
                <a:latin typeface="Arial"/>
                <a:cs typeface="Arial"/>
              </a:rPr>
              <a:t>Türk Lirası Depo Alım İhalesi; </a:t>
            </a:r>
            <a:r>
              <a:rPr sz="2400" dirty="0">
                <a:latin typeface="Arial"/>
                <a:cs typeface="Arial"/>
              </a:rPr>
              <a:t>Merkez </a:t>
            </a:r>
            <a:r>
              <a:rPr sz="2400" spc="-5" dirty="0">
                <a:latin typeface="Arial"/>
                <a:cs typeface="Arial"/>
              </a:rPr>
              <a:t>Bankasının, Türk  lirası likidite fazlalığını giderme </a:t>
            </a:r>
            <a:r>
              <a:rPr sz="2400" dirty="0">
                <a:latin typeface="Arial"/>
                <a:cs typeface="Arial"/>
              </a:rPr>
              <a:t>konusundaki </a:t>
            </a:r>
            <a:r>
              <a:rPr sz="2400" spc="-5" dirty="0">
                <a:latin typeface="Arial"/>
                <a:cs typeface="Arial"/>
              </a:rPr>
              <a:t>etkinliğini  artırmak için bankalardan ihale </a:t>
            </a:r>
            <a:r>
              <a:rPr sz="2400" dirty="0">
                <a:latin typeface="Arial"/>
                <a:cs typeface="Arial"/>
              </a:rPr>
              <a:t>yöntemi </a:t>
            </a:r>
            <a:r>
              <a:rPr sz="2400" spc="-5" dirty="0">
                <a:latin typeface="Arial"/>
                <a:cs typeface="Arial"/>
              </a:rPr>
              <a:t>ile Türk lirası  depo alma</a:t>
            </a:r>
            <a:r>
              <a:rPr sz="2400" spc="-10" dirty="0">
                <a:latin typeface="Arial"/>
                <a:cs typeface="Arial"/>
              </a:rPr>
              <a:t> </a:t>
            </a:r>
            <a:r>
              <a:rPr sz="2400" spc="-5" dirty="0">
                <a:latin typeface="Arial"/>
                <a:cs typeface="Arial"/>
              </a:rPr>
              <a:t>işlemleridir.</a:t>
            </a:r>
            <a:endParaRPr sz="2400" dirty="0">
              <a:latin typeface="Arial"/>
              <a:cs typeface="Arial"/>
            </a:endParaRPr>
          </a:p>
          <a:p>
            <a:pPr marL="372745" marR="5080" indent="-360680" algn="just">
              <a:lnSpc>
                <a:spcPct val="91000"/>
              </a:lnSpc>
              <a:spcBef>
                <a:spcPts val="484"/>
              </a:spcBef>
              <a:buClr>
                <a:srgbClr val="9ABA59"/>
              </a:buClr>
              <a:buSzPct val="93750"/>
              <a:buFont typeface="Noto Sans Symbols"/>
              <a:buChar char="⚫"/>
              <a:tabLst>
                <a:tab pos="373380" algn="l"/>
              </a:tabLst>
            </a:pPr>
            <a:r>
              <a:rPr sz="2400" u="heavy" dirty="0">
                <a:solidFill>
                  <a:srgbClr val="0000FF"/>
                </a:solidFill>
                <a:uFill>
                  <a:solidFill>
                    <a:srgbClr val="0000FF"/>
                  </a:solidFill>
                </a:uFill>
                <a:latin typeface="Arial"/>
                <a:cs typeface="Arial"/>
                <a:hlinkClick r:id="rId5"/>
              </a:rPr>
              <a:t>Merkez Bankas</a:t>
            </a:r>
            <a:r>
              <a:rPr sz="2400" dirty="0">
                <a:latin typeface="Arial"/>
                <a:cs typeface="Arial"/>
              </a:rPr>
              <a:t>ı </a:t>
            </a:r>
            <a:r>
              <a:rPr sz="2400" spc="-5" dirty="0">
                <a:latin typeface="Arial"/>
                <a:cs typeface="Arial"/>
              </a:rPr>
              <a:t>tarafınca belirli </a:t>
            </a:r>
            <a:r>
              <a:rPr sz="2400" dirty="0">
                <a:latin typeface="Arial"/>
                <a:cs typeface="Arial"/>
              </a:rPr>
              <a:t>vadeler </a:t>
            </a:r>
            <a:r>
              <a:rPr sz="2400" spc="-5" dirty="0">
                <a:latin typeface="Arial"/>
                <a:cs typeface="Arial"/>
              </a:rPr>
              <a:t>ile bankalara  limitleri </a:t>
            </a:r>
            <a:r>
              <a:rPr sz="2400" dirty="0">
                <a:latin typeface="Arial"/>
                <a:cs typeface="Arial"/>
              </a:rPr>
              <a:t>ve </a:t>
            </a:r>
            <a:r>
              <a:rPr sz="2400" spc="-5" dirty="0">
                <a:latin typeface="Arial"/>
                <a:cs typeface="Arial"/>
              </a:rPr>
              <a:t>teminat neticesinde </a:t>
            </a:r>
            <a:r>
              <a:rPr sz="2400" dirty="0">
                <a:latin typeface="Arial"/>
                <a:cs typeface="Arial"/>
              </a:rPr>
              <a:t>sağladığı mevduatlardır.  Bu </a:t>
            </a:r>
            <a:r>
              <a:rPr sz="2400" spc="-5" dirty="0">
                <a:latin typeface="Arial"/>
                <a:cs typeface="Arial"/>
              </a:rPr>
              <a:t>neticede bankalar; </a:t>
            </a:r>
            <a:r>
              <a:rPr sz="2400" dirty="0">
                <a:latin typeface="Arial"/>
                <a:cs typeface="Arial"/>
              </a:rPr>
              <a:t>Merkez </a:t>
            </a:r>
            <a:r>
              <a:rPr sz="2400" spc="-5" dirty="0">
                <a:latin typeface="Arial"/>
                <a:cs typeface="Arial"/>
              </a:rPr>
              <a:t>Bankasının gün için de  duyurduğu faiz oranlarından, Türk lirası biriminde borç  alıp </a:t>
            </a:r>
            <a:r>
              <a:rPr sz="2400" dirty="0">
                <a:latin typeface="Arial"/>
                <a:cs typeface="Arial"/>
              </a:rPr>
              <a:t>ve verebilirler. </a:t>
            </a:r>
            <a:r>
              <a:rPr sz="2400" spc="-5" dirty="0">
                <a:latin typeface="Arial"/>
                <a:cs typeface="Arial"/>
              </a:rPr>
              <a:t>Depo imkanları </a:t>
            </a:r>
            <a:r>
              <a:rPr sz="2400" dirty="0">
                <a:latin typeface="Arial"/>
                <a:cs typeface="Arial"/>
              </a:rPr>
              <a:t>Merkez </a:t>
            </a:r>
            <a:r>
              <a:rPr sz="2400" spc="-5" dirty="0">
                <a:latin typeface="Arial"/>
                <a:cs typeface="Arial"/>
              </a:rPr>
              <a:t>Bankası  içerisinde </a:t>
            </a:r>
            <a:r>
              <a:rPr sz="2400" dirty="0">
                <a:latin typeface="Arial"/>
                <a:cs typeface="Arial"/>
              </a:rPr>
              <a:t>çalışma </a:t>
            </a:r>
            <a:r>
              <a:rPr sz="2400" spc="-5" dirty="0" err="1">
                <a:latin typeface="Arial"/>
                <a:cs typeface="Arial"/>
              </a:rPr>
              <a:t>gösteren</a:t>
            </a:r>
            <a:r>
              <a:rPr sz="2400" spc="-5" dirty="0">
                <a:latin typeface="Arial"/>
                <a:cs typeface="Arial"/>
              </a:rPr>
              <a:t> </a:t>
            </a:r>
            <a:r>
              <a:rPr sz="2400" spc="-5" dirty="0" err="1">
                <a:latin typeface="Arial"/>
                <a:cs typeface="Arial"/>
              </a:rPr>
              <a:t>Bankalar</a:t>
            </a:r>
            <a:r>
              <a:rPr lang="tr-TR" sz="2400" spc="-5" dirty="0">
                <a:latin typeface="Arial"/>
                <a:cs typeface="Arial"/>
              </a:rPr>
              <a:t>a</a:t>
            </a:r>
            <a:r>
              <a:rPr sz="2400" spc="-5" dirty="0" err="1">
                <a:latin typeface="Arial"/>
                <a:cs typeface="Arial"/>
              </a:rPr>
              <a:t>rası</a:t>
            </a:r>
            <a:r>
              <a:rPr sz="2400" spc="-5" dirty="0">
                <a:latin typeface="Arial"/>
                <a:cs typeface="Arial"/>
              </a:rPr>
              <a:t> Para Piyasası  ile</a:t>
            </a:r>
            <a:r>
              <a:rPr sz="2400" spc="-10" dirty="0">
                <a:latin typeface="Arial"/>
                <a:cs typeface="Arial"/>
              </a:rPr>
              <a:t> </a:t>
            </a:r>
            <a:r>
              <a:rPr sz="2400" dirty="0">
                <a:latin typeface="Arial"/>
                <a:cs typeface="Arial"/>
              </a:rPr>
              <a:t>sağlanmaktadır.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5387" y="0"/>
            <a:ext cx="9154160" cy="6863715"/>
            <a:chOff x="-5387" y="0"/>
            <a:chExt cx="9154160" cy="6863715"/>
          </a:xfrm>
        </p:grpSpPr>
        <p:sp>
          <p:nvSpPr>
            <p:cNvPr id="3" name="object 3"/>
            <p:cNvSpPr/>
            <p:nvPr/>
          </p:nvSpPr>
          <p:spPr>
            <a:xfrm>
              <a:off x="0" y="0"/>
              <a:ext cx="9143981" cy="6857986"/>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0" y="0"/>
              <a:ext cx="9143981" cy="1027430"/>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4400075" y="0"/>
              <a:ext cx="4743905" cy="600066"/>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0" y="0"/>
              <a:ext cx="9069705" cy="1015365"/>
            </a:xfrm>
            <a:custGeom>
              <a:avLst/>
              <a:gdLst/>
              <a:ahLst/>
              <a:cxnLst/>
              <a:rect l="l" t="t" r="r" b="b"/>
              <a:pathLst>
                <a:path w="9069705" h="1015365">
                  <a:moveTo>
                    <a:pt x="0" y="1015119"/>
                  </a:moveTo>
                  <a:lnTo>
                    <a:pt x="53491" y="995677"/>
                  </a:lnTo>
                  <a:lnTo>
                    <a:pt x="112891" y="974489"/>
                  </a:lnTo>
                  <a:lnTo>
                    <a:pt x="177134" y="952049"/>
                  </a:lnTo>
                  <a:lnTo>
                    <a:pt x="246045" y="928521"/>
                  </a:lnTo>
                  <a:lnTo>
                    <a:pt x="282198" y="916400"/>
                  </a:lnTo>
                  <a:lnTo>
                    <a:pt x="319453" y="904070"/>
                  </a:lnTo>
                  <a:lnTo>
                    <a:pt x="357789" y="891551"/>
                  </a:lnTo>
                  <a:lnTo>
                    <a:pt x="397183" y="878863"/>
                  </a:lnTo>
                  <a:lnTo>
                    <a:pt x="437615" y="866027"/>
                  </a:lnTo>
                  <a:lnTo>
                    <a:pt x="479063" y="853064"/>
                  </a:lnTo>
                  <a:lnTo>
                    <a:pt x="521505" y="839995"/>
                  </a:lnTo>
                  <a:lnTo>
                    <a:pt x="564919" y="826840"/>
                  </a:lnTo>
                  <a:lnTo>
                    <a:pt x="609284" y="813619"/>
                  </a:lnTo>
                  <a:lnTo>
                    <a:pt x="654578" y="800355"/>
                  </a:lnTo>
                  <a:lnTo>
                    <a:pt x="700780" y="787066"/>
                  </a:lnTo>
                  <a:lnTo>
                    <a:pt x="747867" y="773774"/>
                  </a:lnTo>
                  <a:lnTo>
                    <a:pt x="795819" y="760500"/>
                  </a:lnTo>
                  <a:lnTo>
                    <a:pt x="844613" y="747265"/>
                  </a:lnTo>
                  <a:lnTo>
                    <a:pt x="894227" y="734088"/>
                  </a:lnTo>
                  <a:lnTo>
                    <a:pt x="944641" y="720991"/>
                  </a:lnTo>
                  <a:lnTo>
                    <a:pt x="995833" y="707994"/>
                  </a:lnTo>
                  <a:lnTo>
                    <a:pt x="1047780" y="695118"/>
                  </a:lnTo>
                  <a:lnTo>
                    <a:pt x="1100461" y="682384"/>
                  </a:lnTo>
                  <a:lnTo>
                    <a:pt x="1153855" y="669813"/>
                  </a:lnTo>
                  <a:lnTo>
                    <a:pt x="1207940" y="657424"/>
                  </a:lnTo>
                  <a:lnTo>
                    <a:pt x="1262694" y="645239"/>
                  </a:lnTo>
                  <a:lnTo>
                    <a:pt x="1318096" y="633279"/>
                  </a:lnTo>
                  <a:lnTo>
                    <a:pt x="1374123" y="621563"/>
                  </a:lnTo>
                  <a:lnTo>
                    <a:pt x="1430755" y="610114"/>
                  </a:lnTo>
                  <a:lnTo>
                    <a:pt x="1487970" y="598950"/>
                  </a:lnTo>
                  <a:lnTo>
                    <a:pt x="1545745" y="588094"/>
                  </a:lnTo>
                  <a:lnTo>
                    <a:pt x="1604060" y="577566"/>
                  </a:lnTo>
                  <a:lnTo>
                    <a:pt x="1662892" y="567387"/>
                  </a:lnTo>
                  <a:lnTo>
                    <a:pt x="1722220" y="557576"/>
                  </a:lnTo>
                  <a:lnTo>
                    <a:pt x="1782023" y="548155"/>
                  </a:lnTo>
                  <a:lnTo>
                    <a:pt x="1842278" y="539145"/>
                  </a:lnTo>
                  <a:lnTo>
                    <a:pt x="1902964" y="530567"/>
                  </a:lnTo>
                  <a:lnTo>
                    <a:pt x="1964060" y="522440"/>
                  </a:lnTo>
                  <a:lnTo>
                    <a:pt x="2025544" y="514785"/>
                  </a:lnTo>
                  <a:lnTo>
                    <a:pt x="2087393" y="507624"/>
                  </a:lnTo>
                  <a:lnTo>
                    <a:pt x="2149587" y="500977"/>
                  </a:lnTo>
                  <a:lnTo>
                    <a:pt x="2212103" y="494865"/>
                  </a:lnTo>
                  <a:lnTo>
                    <a:pt x="2274921" y="489308"/>
                  </a:lnTo>
                  <a:lnTo>
                    <a:pt x="2338018" y="484327"/>
                  </a:lnTo>
                  <a:lnTo>
                    <a:pt x="2401373" y="479942"/>
                  </a:lnTo>
                  <a:lnTo>
                    <a:pt x="2464964" y="476175"/>
                  </a:lnTo>
                  <a:lnTo>
                    <a:pt x="2528769" y="473046"/>
                  </a:lnTo>
                  <a:lnTo>
                    <a:pt x="2570367" y="471443"/>
                  </a:lnTo>
                  <a:lnTo>
                    <a:pt x="2612636" y="470246"/>
                  </a:lnTo>
                  <a:lnTo>
                    <a:pt x="2655560" y="469443"/>
                  </a:lnTo>
                  <a:lnTo>
                    <a:pt x="2699121" y="469024"/>
                  </a:lnTo>
                  <a:lnTo>
                    <a:pt x="2743302" y="468978"/>
                  </a:lnTo>
                  <a:lnTo>
                    <a:pt x="2788086" y="469293"/>
                  </a:lnTo>
                  <a:lnTo>
                    <a:pt x="2833455" y="469960"/>
                  </a:lnTo>
                  <a:lnTo>
                    <a:pt x="2879392" y="470966"/>
                  </a:lnTo>
                  <a:lnTo>
                    <a:pt x="2925880" y="472301"/>
                  </a:lnTo>
                  <a:lnTo>
                    <a:pt x="2972902" y="473954"/>
                  </a:lnTo>
                  <a:lnTo>
                    <a:pt x="3020440" y="475914"/>
                  </a:lnTo>
                  <a:lnTo>
                    <a:pt x="3068476" y="478170"/>
                  </a:lnTo>
                  <a:lnTo>
                    <a:pt x="3116995" y="480711"/>
                  </a:lnTo>
                  <a:lnTo>
                    <a:pt x="3165978" y="483527"/>
                  </a:lnTo>
                  <a:lnTo>
                    <a:pt x="3215408" y="486605"/>
                  </a:lnTo>
                  <a:lnTo>
                    <a:pt x="3265267" y="489936"/>
                  </a:lnTo>
                  <a:lnTo>
                    <a:pt x="3315540" y="493508"/>
                  </a:lnTo>
                  <a:lnTo>
                    <a:pt x="3366207" y="497310"/>
                  </a:lnTo>
                  <a:lnTo>
                    <a:pt x="3417252" y="501331"/>
                  </a:lnTo>
                  <a:lnTo>
                    <a:pt x="3468658" y="505561"/>
                  </a:lnTo>
                  <a:lnTo>
                    <a:pt x="3520407" y="509988"/>
                  </a:lnTo>
                  <a:lnTo>
                    <a:pt x="3572483" y="514602"/>
                  </a:lnTo>
                  <a:lnTo>
                    <a:pt x="3624866" y="519391"/>
                  </a:lnTo>
                  <a:lnTo>
                    <a:pt x="3677542" y="524345"/>
                  </a:lnTo>
                  <a:lnTo>
                    <a:pt x="3730491" y="529453"/>
                  </a:lnTo>
                  <a:lnTo>
                    <a:pt x="3783698" y="534702"/>
                  </a:lnTo>
                  <a:lnTo>
                    <a:pt x="3837144" y="540084"/>
                  </a:lnTo>
                  <a:lnTo>
                    <a:pt x="3890812" y="545586"/>
                  </a:lnTo>
                  <a:lnTo>
                    <a:pt x="3944685" y="551198"/>
                  </a:lnTo>
                  <a:lnTo>
                    <a:pt x="3998746" y="556909"/>
                  </a:lnTo>
                  <a:lnTo>
                    <a:pt x="4052977" y="562708"/>
                  </a:lnTo>
                  <a:lnTo>
                    <a:pt x="4107361" y="568583"/>
                  </a:lnTo>
                  <a:lnTo>
                    <a:pt x="4161881" y="574525"/>
                  </a:lnTo>
                  <a:lnTo>
                    <a:pt x="4216520" y="580521"/>
                  </a:lnTo>
                  <a:lnTo>
                    <a:pt x="4271260" y="586562"/>
                  </a:lnTo>
                  <a:lnTo>
                    <a:pt x="4326084" y="592635"/>
                  </a:lnTo>
                  <a:lnTo>
                    <a:pt x="4380974" y="598730"/>
                  </a:lnTo>
                  <a:lnTo>
                    <a:pt x="4435914" y="604837"/>
                  </a:lnTo>
                  <a:lnTo>
                    <a:pt x="4490885" y="610944"/>
                  </a:lnTo>
                  <a:lnTo>
                    <a:pt x="4545872" y="617040"/>
                  </a:lnTo>
                  <a:lnTo>
                    <a:pt x="4600856" y="623114"/>
                  </a:lnTo>
                  <a:lnTo>
                    <a:pt x="4655820" y="629155"/>
                  </a:lnTo>
                  <a:lnTo>
                    <a:pt x="4710747" y="635153"/>
                  </a:lnTo>
                  <a:lnTo>
                    <a:pt x="4765620" y="641096"/>
                  </a:lnTo>
                  <a:lnTo>
                    <a:pt x="4820420" y="646974"/>
                  </a:lnTo>
                  <a:lnTo>
                    <a:pt x="4875132" y="652775"/>
                  </a:lnTo>
                  <a:lnTo>
                    <a:pt x="4929738" y="658488"/>
                  </a:lnTo>
                  <a:lnTo>
                    <a:pt x="4984220" y="664103"/>
                  </a:lnTo>
                  <a:lnTo>
                    <a:pt x="5038561" y="669608"/>
                  </a:lnTo>
                  <a:lnTo>
                    <a:pt x="5092744" y="674994"/>
                  </a:lnTo>
                  <a:lnTo>
                    <a:pt x="5146751" y="680247"/>
                  </a:lnTo>
                  <a:lnTo>
                    <a:pt x="5200566" y="685359"/>
                  </a:lnTo>
                  <a:lnTo>
                    <a:pt x="5254171" y="690317"/>
                  </a:lnTo>
                  <a:lnTo>
                    <a:pt x="5307548" y="695111"/>
                  </a:lnTo>
                  <a:lnTo>
                    <a:pt x="5360681" y="699730"/>
                  </a:lnTo>
                  <a:lnTo>
                    <a:pt x="5413551" y="704163"/>
                  </a:lnTo>
                  <a:lnTo>
                    <a:pt x="5466143" y="708398"/>
                  </a:lnTo>
                  <a:lnTo>
                    <a:pt x="5518438" y="712426"/>
                  </a:lnTo>
                  <a:lnTo>
                    <a:pt x="5570419" y="716234"/>
                  </a:lnTo>
                  <a:lnTo>
                    <a:pt x="5622069" y="719813"/>
                  </a:lnTo>
                  <a:lnTo>
                    <a:pt x="5673371" y="723150"/>
                  </a:lnTo>
                  <a:lnTo>
                    <a:pt x="5724307" y="726236"/>
                  </a:lnTo>
                  <a:lnTo>
                    <a:pt x="5774860" y="729059"/>
                  </a:lnTo>
                  <a:lnTo>
                    <a:pt x="5825012" y="731608"/>
                  </a:lnTo>
                  <a:lnTo>
                    <a:pt x="5874748" y="733872"/>
                  </a:lnTo>
                  <a:lnTo>
                    <a:pt x="5924048" y="735840"/>
                  </a:lnTo>
                  <a:lnTo>
                    <a:pt x="5972896" y="737502"/>
                  </a:lnTo>
                  <a:lnTo>
                    <a:pt x="6021275" y="738846"/>
                  </a:lnTo>
                  <a:lnTo>
                    <a:pt x="6069167" y="739862"/>
                  </a:lnTo>
                  <a:lnTo>
                    <a:pt x="6116555" y="740538"/>
                  </a:lnTo>
                  <a:lnTo>
                    <a:pt x="6163421" y="740863"/>
                  </a:lnTo>
                  <a:lnTo>
                    <a:pt x="6209749" y="740827"/>
                  </a:lnTo>
                  <a:lnTo>
                    <a:pt x="6255521" y="740419"/>
                  </a:lnTo>
                  <a:lnTo>
                    <a:pt x="6300720" y="739627"/>
                  </a:lnTo>
                  <a:lnTo>
                    <a:pt x="6345329" y="738441"/>
                  </a:lnTo>
                  <a:lnTo>
                    <a:pt x="6389329" y="736849"/>
                  </a:lnTo>
                  <a:lnTo>
                    <a:pt x="6432705" y="734841"/>
                  </a:lnTo>
                  <a:lnTo>
                    <a:pt x="6475438" y="732406"/>
                  </a:lnTo>
                  <a:lnTo>
                    <a:pt x="6517511" y="729533"/>
                  </a:lnTo>
                  <a:lnTo>
                    <a:pt x="6578430" y="724569"/>
                  </a:lnTo>
                  <a:lnTo>
                    <a:pt x="6639061" y="718756"/>
                  </a:lnTo>
                  <a:lnTo>
                    <a:pt x="6699392" y="712123"/>
                  </a:lnTo>
                  <a:lnTo>
                    <a:pt x="6759413" y="704701"/>
                  </a:lnTo>
                  <a:lnTo>
                    <a:pt x="6819113" y="696518"/>
                  </a:lnTo>
                  <a:lnTo>
                    <a:pt x="6878481" y="687604"/>
                  </a:lnTo>
                  <a:lnTo>
                    <a:pt x="6937506" y="677990"/>
                  </a:lnTo>
                  <a:lnTo>
                    <a:pt x="6996176" y="667705"/>
                  </a:lnTo>
                  <a:lnTo>
                    <a:pt x="7054482" y="656779"/>
                  </a:lnTo>
                  <a:lnTo>
                    <a:pt x="7112412" y="645242"/>
                  </a:lnTo>
                  <a:lnTo>
                    <a:pt x="7169955" y="633123"/>
                  </a:lnTo>
                  <a:lnTo>
                    <a:pt x="7227100" y="620451"/>
                  </a:lnTo>
                  <a:lnTo>
                    <a:pt x="7283837" y="607258"/>
                  </a:lnTo>
                  <a:lnTo>
                    <a:pt x="7340154" y="593573"/>
                  </a:lnTo>
                  <a:lnTo>
                    <a:pt x="7396041" y="579424"/>
                  </a:lnTo>
                  <a:lnTo>
                    <a:pt x="7451486" y="564843"/>
                  </a:lnTo>
                  <a:lnTo>
                    <a:pt x="7506479" y="549858"/>
                  </a:lnTo>
                  <a:lnTo>
                    <a:pt x="7561008" y="534501"/>
                  </a:lnTo>
                  <a:lnTo>
                    <a:pt x="7615064" y="518799"/>
                  </a:lnTo>
                  <a:lnTo>
                    <a:pt x="7668634" y="502784"/>
                  </a:lnTo>
                  <a:lnTo>
                    <a:pt x="7721708" y="486484"/>
                  </a:lnTo>
                  <a:lnTo>
                    <a:pt x="7774275" y="469930"/>
                  </a:lnTo>
                  <a:lnTo>
                    <a:pt x="7826323" y="453151"/>
                  </a:lnTo>
                  <a:lnTo>
                    <a:pt x="7877843" y="436178"/>
                  </a:lnTo>
                  <a:lnTo>
                    <a:pt x="7928824" y="419039"/>
                  </a:lnTo>
                  <a:lnTo>
                    <a:pt x="7979253" y="401765"/>
                  </a:lnTo>
                  <a:lnTo>
                    <a:pt x="8029121" y="384385"/>
                  </a:lnTo>
                  <a:lnTo>
                    <a:pt x="8078416" y="366929"/>
                  </a:lnTo>
                  <a:lnTo>
                    <a:pt x="8127127" y="349427"/>
                  </a:lnTo>
                  <a:lnTo>
                    <a:pt x="8175244" y="331908"/>
                  </a:lnTo>
                  <a:lnTo>
                    <a:pt x="8222756" y="314403"/>
                  </a:lnTo>
                  <a:lnTo>
                    <a:pt x="8269651" y="296941"/>
                  </a:lnTo>
                  <a:lnTo>
                    <a:pt x="8315919" y="279552"/>
                  </a:lnTo>
                  <a:lnTo>
                    <a:pt x="8361549" y="262265"/>
                  </a:lnTo>
                  <a:lnTo>
                    <a:pt x="8406530" y="245111"/>
                  </a:lnTo>
                  <a:lnTo>
                    <a:pt x="8450850" y="228119"/>
                  </a:lnTo>
                  <a:lnTo>
                    <a:pt x="8494500" y="211318"/>
                  </a:lnTo>
                  <a:lnTo>
                    <a:pt x="8537467" y="194739"/>
                  </a:lnTo>
                  <a:lnTo>
                    <a:pt x="8579742" y="178412"/>
                  </a:lnTo>
                  <a:lnTo>
                    <a:pt x="8621312" y="162365"/>
                  </a:lnTo>
                  <a:lnTo>
                    <a:pt x="8662169" y="146630"/>
                  </a:lnTo>
                  <a:lnTo>
                    <a:pt x="8702299" y="131235"/>
                  </a:lnTo>
                  <a:lnTo>
                    <a:pt x="8741693" y="116210"/>
                  </a:lnTo>
                  <a:lnTo>
                    <a:pt x="8780339" y="101585"/>
                  </a:lnTo>
                  <a:lnTo>
                    <a:pt x="8818227" y="87390"/>
                  </a:lnTo>
                  <a:lnTo>
                    <a:pt x="8855345" y="73655"/>
                  </a:lnTo>
                  <a:lnTo>
                    <a:pt x="8891683" y="60409"/>
                  </a:lnTo>
                  <a:lnTo>
                    <a:pt x="8961974" y="35504"/>
                  </a:lnTo>
                  <a:lnTo>
                    <a:pt x="9029013" y="12913"/>
                  </a:lnTo>
                  <a:lnTo>
                    <a:pt x="9061285" y="2560"/>
                  </a:lnTo>
                  <a:lnTo>
                    <a:pt x="9069593" y="0"/>
                  </a:lnTo>
                </a:path>
              </a:pathLst>
            </a:custGeom>
            <a:ln w="10774">
              <a:solidFill>
                <a:srgbClr val="87A34D"/>
              </a:solidFill>
            </a:ln>
          </p:spPr>
          <p:txBody>
            <a:bodyPr wrap="square" lIns="0" tIns="0" rIns="0" bIns="0" rtlCol="0"/>
            <a:lstStyle/>
            <a:p>
              <a:endParaRPr/>
            </a:p>
          </p:txBody>
        </p:sp>
        <p:sp>
          <p:nvSpPr>
            <p:cNvPr id="7" name="object 7"/>
            <p:cNvSpPr/>
            <p:nvPr/>
          </p:nvSpPr>
          <p:spPr>
            <a:xfrm>
              <a:off x="7" y="56967"/>
              <a:ext cx="9144000" cy="892810"/>
            </a:xfrm>
            <a:custGeom>
              <a:avLst/>
              <a:gdLst/>
              <a:ahLst/>
              <a:cxnLst/>
              <a:rect l="l" t="t" r="r" b="b"/>
              <a:pathLst>
                <a:path w="9144000" h="892810">
                  <a:moveTo>
                    <a:pt x="0" y="892460"/>
                  </a:moveTo>
                  <a:lnTo>
                    <a:pt x="52556" y="882917"/>
                  </a:lnTo>
                  <a:lnTo>
                    <a:pt x="110528" y="871362"/>
                  </a:lnTo>
                  <a:lnTo>
                    <a:pt x="173708" y="857976"/>
                  </a:lnTo>
                  <a:lnTo>
                    <a:pt x="241890" y="842936"/>
                  </a:lnTo>
                  <a:lnTo>
                    <a:pt x="314867" y="826421"/>
                  </a:lnTo>
                  <a:lnTo>
                    <a:pt x="353089" y="817666"/>
                  </a:lnTo>
                  <a:lnTo>
                    <a:pt x="392432" y="808610"/>
                  </a:lnTo>
                  <a:lnTo>
                    <a:pt x="432870" y="799274"/>
                  </a:lnTo>
                  <a:lnTo>
                    <a:pt x="474378" y="789682"/>
                  </a:lnTo>
                  <a:lnTo>
                    <a:pt x="516930" y="779854"/>
                  </a:lnTo>
                  <a:lnTo>
                    <a:pt x="560499" y="769814"/>
                  </a:lnTo>
                  <a:lnTo>
                    <a:pt x="605060" y="759585"/>
                  </a:lnTo>
                  <a:lnTo>
                    <a:pt x="650587" y="749187"/>
                  </a:lnTo>
                  <a:lnTo>
                    <a:pt x="697055" y="738644"/>
                  </a:lnTo>
                  <a:lnTo>
                    <a:pt x="744436" y="727978"/>
                  </a:lnTo>
                  <a:lnTo>
                    <a:pt x="792707" y="717211"/>
                  </a:lnTo>
                  <a:lnTo>
                    <a:pt x="841839" y="706366"/>
                  </a:lnTo>
                  <a:lnTo>
                    <a:pt x="891809" y="695464"/>
                  </a:lnTo>
                  <a:lnTo>
                    <a:pt x="942590" y="684529"/>
                  </a:lnTo>
                  <a:lnTo>
                    <a:pt x="994155" y="673582"/>
                  </a:lnTo>
                  <a:lnTo>
                    <a:pt x="1046480" y="662647"/>
                  </a:lnTo>
                  <a:lnTo>
                    <a:pt x="1099538" y="651744"/>
                  </a:lnTo>
                  <a:lnTo>
                    <a:pt x="1153304" y="640897"/>
                  </a:lnTo>
                  <a:lnTo>
                    <a:pt x="1207751" y="630128"/>
                  </a:lnTo>
                  <a:lnTo>
                    <a:pt x="1262854" y="619459"/>
                  </a:lnTo>
                  <a:lnTo>
                    <a:pt x="1318587" y="608913"/>
                  </a:lnTo>
                  <a:lnTo>
                    <a:pt x="1374924" y="598511"/>
                  </a:lnTo>
                  <a:lnTo>
                    <a:pt x="1431840" y="588277"/>
                  </a:lnTo>
                  <a:lnTo>
                    <a:pt x="1489308" y="578232"/>
                  </a:lnTo>
                  <a:lnTo>
                    <a:pt x="1547302" y="568399"/>
                  </a:lnTo>
                  <a:lnTo>
                    <a:pt x="1605797" y="558800"/>
                  </a:lnTo>
                  <a:lnTo>
                    <a:pt x="1664767" y="549457"/>
                  </a:lnTo>
                  <a:lnTo>
                    <a:pt x="1724185" y="540394"/>
                  </a:lnTo>
                  <a:lnTo>
                    <a:pt x="1784027" y="531631"/>
                  </a:lnTo>
                  <a:lnTo>
                    <a:pt x="1844266" y="523193"/>
                  </a:lnTo>
                  <a:lnTo>
                    <a:pt x="1904877" y="515099"/>
                  </a:lnTo>
                  <a:lnTo>
                    <a:pt x="1965833" y="507374"/>
                  </a:lnTo>
                  <a:lnTo>
                    <a:pt x="2027109" y="500040"/>
                  </a:lnTo>
                  <a:lnTo>
                    <a:pt x="2088678" y="493118"/>
                  </a:lnTo>
                  <a:lnTo>
                    <a:pt x="2150516" y="486631"/>
                  </a:lnTo>
                  <a:lnTo>
                    <a:pt x="2212596" y="480602"/>
                  </a:lnTo>
                  <a:lnTo>
                    <a:pt x="2274892" y="475053"/>
                  </a:lnTo>
                  <a:lnTo>
                    <a:pt x="2337378" y="470006"/>
                  </a:lnTo>
                  <a:lnTo>
                    <a:pt x="2400029" y="465483"/>
                  </a:lnTo>
                  <a:lnTo>
                    <a:pt x="2462819" y="461507"/>
                  </a:lnTo>
                  <a:lnTo>
                    <a:pt x="2525722" y="458099"/>
                  </a:lnTo>
                  <a:lnTo>
                    <a:pt x="2588711" y="455284"/>
                  </a:lnTo>
                  <a:lnTo>
                    <a:pt x="2630525" y="453792"/>
                  </a:lnTo>
                  <a:lnTo>
                    <a:pt x="2672984" y="452616"/>
                  </a:lnTo>
                  <a:lnTo>
                    <a:pt x="2716071" y="451750"/>
                  </a:lnTo>
                  <a:lnTo>
                    <a:pt x="2759769" y="451183"/>
                  </a:lnTo>
                  <a:lnTo>
                    <a:pt x="2804063" y="450907"/>
                  </a:lnTo>
                  <a:lnTo>
                    <a:pt x="2848935" y="450914"/>
                  </a:lnTo>
                  <a:lnTo>
                    <a:pt x="2894368" y="451195"/>
                  </a:lnTo>
                  <a:lnTo>
                    <a:pt x="2940346" y="451742"/>
                  </a:lnTo>
                  <a:lnTo>
                    <a:pt x="2986851" y="452545"/>
                  </a:lnTo>
                  <a:lnTo>
                    <a:pt x="3033868" y="453595"/>
                  </a:lnTo>
                  <a:lnTo>
                    <a:pt x="3081379" y="454886"/>
                  </a:lnTo>
                  <a:lnTo>
                    <a:pt x="3129368" y="456407"/>
                  </a:lnTo>
                  <a:lnTo>
                    <a:pt x="3177817" y="458150"/>
                  </a:lnTo>
                  <a:lnTo>
                    <a:pt x="3226710" y="460106"/>
                  </a:lnTo>
                  <a:lnTo>
                    <a:pt x="3276031" y="462267"/>
                  </a:lnTo>
                  <a:lnTo>
                    <a:pt x="3325763" y="464625"/>
                  </a:lnTo>
                  <a:lnTo>
                    <a:pt x="3375888" y="467170"/>
                  </a:lnTo>
                  <a:lnTo>
                    <a:pt x="3426390" y="469894"/>
                  </a:lnTo>
                  <a:lnTo>
                    <a:pt x="3477253" y="472788"/>
                  </a:lnTo>
                  <a:lnTo>
                    <a:pt x="3528459" y="475843"/>
                  </a:lnTo>
                  <a:lnTo>
                    <a:pt x="3579992" y="479052"/>
                  </a:lnTo>
                  <a:lnTo>
                    <a:pt x="3631835" y="482405"/>
                  </a:lnTo>
                  <a:lnTo>
                    <a:pt x="3683971" y="485894"/>
                  </a:lnTo>
                  <a:lnTo>
                    <a:pt x="3736383" y="489509"/>
                  </a:lnTo>
                  <a:lnTo>
                    <a:pt x="3789056" y="493243"/>
                  </a:lnTo>
                  <a:lnTo>
                    <a:pt x="3841971" y="497087"/>
                  </a:lnTo>
                  <a:lnTo>
                    <a:pt x="3895113" y="501032"/>
                  </a:lnTo>
                  <a:lnTo>
                    <a:pt x="3948464" y="505069"/>
                  </a:lnTo>
                  <a:lnTo>
                    <a:pt x="4002008" y="509191"/>
                  </a:lnTo>
                  <a:lnTo>
                    <a:pt x="4055728" y="513387"/>
                  </a:lnTo>
                  <a:lnTo>
                    <a:pt x="4109607" y="517650"/>
                  </a:lnTo>
                  <a:lnTo>
                    <a:pt x="4163628" y="521971"/>
                  </a:lnTo>
                  <a:lnTo>
                    <a:pt x="4217775" y="526341"/>
                  </a:lnTo>
                  <a:lnTo>
                    <a:pt x="4272031" y="530752"/>
                  </a:lnTo>
                  <a:lnTo>
                    <a:pt x="4326380" y="535194"/>
                  </a:lnTo>
                  <a:lnTo>
                    <a:pt x="4380804" y="539660"/>
                  </a:lnTo>
                  <a:lnTo>
                    <a:pt x="4435286" y="544141"/>
                  </a:lnTo>
                  <a:lnTo>
                    <a:pt x="4489810" y="548628"/>
                  </a:lnTo>
                  <a:lnTo>
                    <a:pt x="4544360" y="553112"/>
                  </a:lnTo>
                  <a:lnTo>
                    <a:pt x="4598918" y="557585"/>
                  </a:lnTo>
                  <a:lnTo>
                    <a:pt x="4653467" y="562038"/>
                  </a:lnTo>
                  <a:lnTo>
                    <a:pt x="4707992" y="566463"/>
                  </a:lnTo>
                  <a:lnTo>
                    <a:pt x="4762474" y="570850"/>
                  </a:lnTo>
                  <a:lnTo>
                    <a:pt x="4816898" y="575192"/>
                  </a:lnTo>
                  <a:lnTo>
                    <a:pt x="4871247" y="579479"/>
                  </a:lnTo>
                  <a:lnTo>
                    <a:pt x="4925503" y="583704"/>
                  </a:lnTo>
                  <a:lnTo>
                    <a:pt x="4979651" y="587856"/>
                  </a:lnTo>
                  <a:lnTo>
                    <a:pt x="5033673" y="591928"/>
                  </a:lnTo>
                  <a:lnTo>
                    <a:pt x="5087552" y="595911"/>
                  </a:lnTo>
                  <a:lnTo>
                    <a:pt x="5141272" y="599797"/>
                  </a:lnTo>
                  <a:lnTo>
                    <a:pt x="5194817" y="603576"/>
                  </a:lnTo>
                  <a:lnTo>
                    <a:pt x="5248168" y="607240"/>
                  </a:lnTo>
                  <a:lnTo>
                    <a:pt x="5301311" y="610781"/>
                  </a:lnTo>
                  <a:lnTo>
                    <a:pt x="5354227" y="614190"/>
                  </a:lnTo>
                  <a:lnTo>
                    <a:pt x="5406900" y="617458"/>
                  </a:lnTo>
                  <a:lnTo>
                    <a:pt x="5459313" y="620576"/>
                  </a:lnTo>
                  <a:lnTo>
                    <a:pt x="5511450" y="623536"/>
                  </a:lnTo>
                  <a:lnTo>
                    <a:pt x="5563294" y="626329"/>
                  </a:lnTo>
                  <a:lnTo>
                    <a:pt x="5614828" y="628947"/>
                  </a:lnTo>
                  <a:lnTo>
                    <a:pt x="5666035" y="631381"/>
                  </a:lnTo>
                  <a:lnTo>
                    <a:pt x="5716898" y="633623"/>
                  </a:lnTo>
                  <a:lnTo>
                    <a:pt x="5767402" y="635662"/>
                  </a:lnTo>
                  <a:lnTo>
                    <a:pt x="5817528" y="637492"/>
                  </a:lnTo>
                  <a:lnTo>
                    <a:pt x="5867261" y="639104"/>
                  </a:lnTo>
                  <a:lnTo>
                    <a:pt x="5916583" y="640488"/>
                  </a:lnTo>
                  <a:lnTo>
                    <a:pt x="5965477" y="641636"/>
                  </a:lnTo>
                  <a:lnTo>
                    <a:pt x="6013928" y="642540"/>
                  </a:lnTo>
                  <a:lnTo>
                    <a:pt x="6061918" y="643190"/>
                  </a:lnTo>
                  <a:lnTo>
                    <a:pt x="6109431" y="643579"/>
                  </a:lnTo>
                  <a:lnTo>
                    <a:pt x="6156449" y="643697"/>
                  </a:lnTo>
                  <a:lnTo>
                    <a:pt x="6202956" y="643537"/>
                  </a:lnTo>
                  <a:lnTo>
                    <a:pt x="6248935" y="643088"/>
                  </a:lnTo>
                  <a:lnTo>
                    <a:pt x="6294370" y="642343"/>
                  </a:lnTo>
                  <a:lnTo>
                    <a:pt x="6339243" y="641293"/>
                  </a:lnTo>
                  <a:lnTo>
                    <a:pt x="6383538" y="639930"/>
                  </a:lnTo>
                  <a:lnTo>
                    <a:pt x="6427239" y="638244"/>
                  </a:lnTo>
                  <a:lnTo>
                    <a:pt x="6470328" y="636227"/>
                  </a:lnTo>
                  <a:lnTo>
                    <a:pt x="6512788" y="633871"/>
                  </a:lnTo>
                  <a:lnTo>
                    <a:pt x="6554603" y="631166"/>
                  </a:lnTo>
                  <a:lnTo>
                    <a:pt x="6616296" y="626504"/>
                  </a:lnTo>
                  <a:lnTo>
                    <a:pt x="6677690" y="621124"/>
                  </a:lnTo>
                  <a:lnTo>
                    <a:pt x="6738773" y="615052"/>
                  </a:lnTo>
                  <a:lnTo>
                    <a:pt x="6799535" y="608315"/>
                  </a:lnTo>
                  <a:lnTo>
                    <a:pt x="6859963" y="600938"/>
                  </a:lnTo>
                  <a:lnTo>
                    <a:pt x="6920047" y="592947"/>
                  </a:lnTo>
                  <a:lnTo>
                    <a:pt x="6979774" y="584367"/>
                  </a:lnTo>
                  <a:lnTo>
                    <a:pt x="7039134" y="575224"/>
                  </a:lnTo>
                  <a:lnTo>
                    <a:pt x="7098114" y="565545"/>
                  </a:lnTo>
                  <a:lnTo>
                    <a:pt x="7156704" y="555355"/>
                  </a:lnTo>
                  <a:lnTo>
                    <a:pt x="7214891" y="544680"/>
                  </a:lnTo>
                  <a:lnTo>
                    <a:pt x="7272666" y="533545"/>
                  </a:lnTo>
                  <a:lnTo>
                    <a:pt x="7330014" y="521977"/>
                  </a:lnTo>
                  <a:lnTo>
                    <a:pt x="7386927" y="510001"/>
                  </a:lnTo>
                  <a:lnTo>
                    <a:pt x="7443391" y="497643"/>
                  </a:lnTo>
                  <a:lnTo>
                    <a:pt x="7499396" y="484929"/>
                  </a:lnTo>
                  <a:lnTo>
                    <a:pt x="7554930" y="471885"/>
                  </a:lnTo>
                  <a:lnTo>
                    <a:pt x="7609981" y="458536"/>
                  </a:lnTo>
                  <a:lnTo>
                    <a:pt x="7664538" y="444909"/>
                  </a:lnTo>
                  <a:lnTo>
                    <a:pt x="7718590" y="431028"/>
                  </a:lnTo>
                  <a:lnTo>
                    <a:pt x="7772125" y="416921"/>
                  </a:lnTo>
                  <a:lnTo>
                    <a:pt x="7825131" y="402612"/>
                  </a:lnTo>
                  <a:lnTo>
                    <a:pt x="7877598" y="388128"/>
                  </a:lnTo>
                  <a:lnTo>
                    <a:pt x="7929513" y="373494"/>
                  </a:lnTo>
                  <a:lnTo>
                    <a:pt x="7980865" y="358736"/>
                  </a:lnTo>
                  <a:lnTo>
                    <a:pt x="8031643" y="343880"/>
                  </a:lnTo>
                  <a:lnTo>
                    <a:pt x="8081835" y="328952"/>
                  </a:lnTo>
                  <a:lnTo>
                    <a:pt x="8131430" y="313977"/>
                  </a:lnTo>
                  <a:lnTo>
                    <a:pt x="8180416" y="298982"/>
                  </a:lnTo>
                  <a:lnTo>
                    <a:pt x="8228782" y="283992"/>
                  </a:lnTo>
                  <a:lnTo>
                    <a:pt x="8276516" y="269033"/>
                  </a:lnTo>
                  <a:lnTo>
                    <a:pt x="8323607" y="254131"/>
                  </a:lnTo>
                  <a:lnTo>
                    <a:pt x="8370043" y="239311"/>
                  </a:lnTo>
                  <a:lnTo>
                    <a:pt x="8415813" y="224600"/>
                  </a:lnTo>
                  <a:lnTo>
                    <a:pt x="8460905" y="210022"/>
                  </a:lnTo>
                  <a:lnTo>
                    <a:pt x="8505308" y="195605"/>
                  </a:lnTo>
                  <a:lnTo>
                    <a:pt x="8549010" y="181374"/>
                  </a:lnTo>
                  <a:lnTo>
                    <a:pt x="8592001" y="167354"/>
                  </a:lnTo>
                  <a:lnTo>
                    <a:pt x="8634268" y="153572"/>
                  </a:lnTo>
                  <a:lnTo>
                    <a:pt x="8675799" y="140053"/>
                  </a:lnTo>
                  <a:lnTo>
                    <a:pt x="8716585" y="126823"/>
                  </a:lnTo>
                  <a:lnTo>
                    <a:pt x="8756612" y="113907"/>
                  </a:lnTo>
                  <a:lnTo>
                    <a:pt x="8795869" y="101333"/>
                  </a:lnTo>
                  <a:lnTo>
                    <a:pt x="8834346" y="89125"/>
                  </a:lnTo>
                  <a:lnTo>
                    <a:pt x="8872030" y="77309"/>
                  </a:lnTo>
                  <a:lnTo>
                    <a:pt x="8908911" y="65911"/>
                  </a:lnTo>
                  <a:lnTo>
                    <a:pt x="8980214" y="44473"/>
                  </a:lnTo>
                  <a:lnTo>
                    <a:pt x="9048163" y="25016"/>
                  </a:lnTo>
                  <a:lnTo>
                    <a:pt x="9112667" y="7748"/>
                  </a:lnTo>
                  <a:lnTo>
                    <a:pt x="9143598" y="0"/>
                  </a:lnTo>
                </a:path>
              </a:pathLst>
            </a:custGeom>
            <a:ln w="9524">
              <a:solidFill>
                <a:srgbClr val="8064A1"/>
              </a:solidFill>
            </a:ln>
          </p:spPr>
          <p:txBody>
            <a:bodyPr wrap="square" lIns="0" tIns="0" rIns="0" bIns="0" rtlCol="0"/>
            <a:lstStyle/>
            <a:p>
              <a:endParaRPr/>
            </a:p>
          </p:txBody>
        </p:sp>
      </p:grpSp>
      <p:sp>
        <p:nvSpPr>
          <p:cNvPr id="8" name="object 8"/>
          <p:cNvSpPr txBox="1">
            <a:spLocks noGrp="1"/>
          </p:cNvSpPr>
          <p:nvPr>
            <p:ph type="title"/>
          </p:nvPr>
        </p:nvSpPr>
        <p:spPr>
          <a:prstGeom prst="rect">
            <a:avLst/>
          </a:prstGeom>
        </p:spPr>
        <p:txBody>
          <a:bodyPr vert="horz" wrap="square" lIns="0" tIns="9525" rIns="0" bIns="0" rtlCol="0">
            <a:spAutoFit/>
          </a:bodyPr>
          <a:lstStyle/>
          <a:p>
            <a:pPr marL="12700" marR="5080">
              <a:lnSpc>
                <a:spcPct val="101600"/>
              </a:lnSpc>
              <a:spcBef>
                <a:spcPts val="75"/>
              </a:spcBef>
            </a:pPr>
            <a:r>
              <a:rPr spc="15" dirty="0"/>
              <a:t>Açık </a:t>
            </a:r>
            <a:r>
              <a:rPr spc="10" dirty="0"/>
              <a:t>Piyasa İşlemlerinde </a:t>
            </a:r>
            <a:r>
              <a:rPr spc="15" dirty="0"/>
              <a:t>Uygulanan  Yöntemler</a:t>
            </a:r>
          </a:p>
        </p:txBody>
      </p:sp>
      <p:sp>
        <p:nvSpPr>
          <p:cNvPr id="9" name="object 9"/>
          <p:cNvSpPr txBox="1"/>
          <p:nvPr/>
        </p:nvSpPr>
        <p:spPr>
          <a:xfrm>
            <a:off x="437490" y="1893744"/>
            <a:ext cx="8173720" cy="4595874"/>
          </a:xfrm>
          <a:prstGeom prst="rect">
            <a:avLst/>
          </a:prstGeom>
        </p:spPr>
        <p:txBody>
          <a:bodyPr vert="horz" wrap="square" lIns="0" tIns="34925" rIns="0" bIns="0" rtlCol="0">
            <a:spAutoFit/>
          </a:bodyPr>
          <a:lstStyle/>
          <a:p>
            <a:pPr marL="379730" indent="-367665" algn="just">
              <a:lnSpc>
                <a:spcPct val="100000"/>
              </a:lnSpc>
              <a:spcBef>
                <a:spcPts val="275"/>
              </a:spcBef>
              <a:buClr>
                <a:srgbClr val="9ABA59"/>
              </a:buClr>
              <a:buSzPct val="94230"/>
              <a:buFont typeface="Noto Sans Symbols"/>
              <a:buChar char="●"/>
              <a:tabLst>
                <a:tab pos="380365" algn="l"/>
              </a:tabLst>
            </a:pPr>
            <a:r>
              <a:rPr sz="2600" b="1" spc="-5" dirty="0">
                <a:latin typeface="Arial"/>
                <a:cs typeface="Arial"/>
              </a:rPr>
              <a:t>Kotasyon*</a:t>
            </a:r>
            <a:r>
              <a:rPr sz="2600" b="1" spc="-10" dirty="0">
                <a:latin typeface="Arial"/>
                <a:cs typeface="Arial"/>
              </a:rPr>
              <a:t> </a:t>
            </a:r>
            <a:r>
              <a:rPr sz="2600" b="1" spc="-5" dirty="0">
                <a:latin typeface="Arial"/>
                <a:cs typeface="Arial"/>
              </a:rPr>
              <a:t>Yöntemi</a:t>
            </a:r>
            <a:endParaRPr sz="2600" dirty="0">
              <a:latin typeface="Arial"/>
              <a:cs typeface="Arial"/>
            </a:endParaRPr>
          </a:p>
          <a:p>
            <a:pPr marL="379730" marR="5080" indent="-367665" algn="just">
              <a:lnSpc>
                <a:spcPct val="89000"/>
              </a:lnSpc>
              <a:spcBef>
                <a:spcPts val="515"/>
              </a:spcBef>
              <a:buClr>
                <a:srgbClr val="9ABA59"/>
              </a:buClr>
              <a:buSzPct val="94230"/>
              <a:buFont typeface="Noto Sans Symbols"/>
              <a:buChar char="⚫"/>
              <a:tabLst>
                <a:tab pos="380365" algn="l"/>
              </a:tabLst>
            </a:pPr>
            <a:r>
              <a:rPr sz="2600" spc="-5" dirty="0">
                <a:latin typeface="Arial"/>
                <a:cs typeface="Arial"/>
              </a:rPr>
              <a:t>Doğrudan </a:t>
            </a:r>
            <a:r>
              <a:rPr sz="2600" dirty="0">
                <a:latin typeface="Arial"/>
                <a:cs typeface="Arial"/>
              </a:rPr>
              <a:t>satım </a:t>
            </a:r>
            <a:r>
              <a:rPr sz="2600" spc="-5" dirty="0">
                <a:latin typeface="Arial"/>
                <a:cs typeface="Arial"/>
              </a:rPr>
              <a:t>ile doğrudan alım işlemlerinde  </a:t>
            </a:r>
            <a:r>
              <a:rPr sz="2600" dirty="0">
                <a:latin typeface="Arial"/>
                <a:cs typeface="Arial"/>
              </a:rPr>
              <a:t>satımı ve </a:t>
            </a:r>
            <a:r>
              <a:rPr sz="2600" spc="-5" dirty="0">
                <a:latin typeface="Arial"/>
                <a:cs typeface="Arial"/>
              </a:rPr>
              <a:t>alımı gerçekleştirilecek </a:t>
            </a:r>
            <a:r>
              <a:rPr sz="2600" spc="-5" dirty="0" err="1">
                <a:latin typeface="Arial"/>
                <a:cs typeface="Arial"/>
              </a:rPr>
              <a:t>olan</a:t>
            </a:r>
            <a:r>
              <a:rPr sz="2600" spc="-5" dirty="0">
                <a:latin typeface="Arial"/>
                <a:cs typeface="Arial"/>
              </a:rPr>
              <a:t> DİBS</a:t>
            </a:r>
            <a:r>
              <a:rPr lang="tr-TR" sz="2600" spc="-5" dirty="0">
                <a:latin typeface="Arial"/>
                <a:cs typeface="Arial"/>
              </a:rPr>
              <a:t>'</a:t>
            </a:r>
            <a:r>
              <a:rPr sz="2600" spc="-5" dirty="0">
                <a:latin typeface="Arial"/>
                <a:cs typeface="Arial"/>
              </a:rPr>
              <a:t>in  fiyatları ile </a:t>
            </a:r>
            <a:r>
              <a:rPr sz="2600" spc="-5" dirty="0" err="1">
                <a:latin typeface="Arial"/>
                <a:cs typeface="Arial"/>
              </a:rPr>
              <a:t>tanımları</a:t>
            </a:r>
            <a:r>
              <a:rPr sz="2600" spc="-5" dirty="0">
                <a:latin typeface="Arial"/>
                <a:cs typeface="Arial"/>
              </a:rPr>
              <a:t> </a:t>
            </a:r>
            <a:r>
              <a:rPr sz="2600" spc="-5" dirty="0" err="1">
                <a:latin typeface="Arial"/>
                <a:cs typeface="Arial"/>
              </a:rPr>
              <a:t>neticesinde</a:t>
            </a:r>
            <a:r>
              <a:rPr lang="tr-TR" sz="2600" spc="-5" dirty="0">
                <a:latin typeface="Arial"/>
                <a:cs typeface="Arial"/>
              </a:rPr>
              <a:t>,</a:t>
            </a:r>
            <a:r>
              <a:rPr sz="2600" spc="-5" dirty="0">
                <a:latin typeface="Arial"/>
                <a:cs typeface="Arial"/>
              </a:rPr>
              <a:t> </a:t>
            </a:r>
            <a:r>
              <a:rPr sz="2600" u="sng" dirty="0">
                <a:latin typeface="Arial"/>
                <a:cs typeface="Arial"/>
              </a:rPr>
              <a:t>repo ve </a:t>
            </a:r>
            <a:r>
              <a:rPr sz="2600" u="sng" spc="-5" dirty="0">
                <a:latin typeface="Arial"/>
                <a:cs typeface="Arial"/>
              </a:rPr>
              <a:t>ters </a:t>
            </a:r>
            <a:r>
              <a:rPr sz="2600" u="sng" dirty="0">
                <a:latin typeface="Arial"/>
                <a:cs typeface="Arial"/>
              </a:rPr>
              <a:t>repo  </a:t>
            </a:r>
            <a:r>
              <a:rPr sz="2600" u="sng" spc="-5" dirty="0">
                <a:latin typeface="Arial"/>
                <a:cs typeface="Arial"/>
              </a:rPr>
              <a:t>işlemlerinde ise faizle ile </a:t>
            </a:r>
            <a:r>
              <a:rPr sz="2600" u="sng" dirty="0">
                <a:latin typeface="Arial"/>
                <a:cs typeface="Arial"/>
              </a:rPr>
              <a:t>vade </a:t>
            </a:r>
            <a:r>
              <a:rPr sz="2600" u="sng" spc="-5" dirty="0">
                <a:latin typeface="Arial"/>
                <a:cs typeface="Arial"/>
              </a:rPr>
              <a:t>oranları </a:t>
            </a:r>
            <a:r>
              <a:rPr sz="2600" dirty="0">
                <a:latin typeface="Arial"/>
                <a:cs typeface="Arial"/>
              </a:rPr>
              <a:t>Merkez  </a:t>
            </a:r>
            <a:r>
              <a:rPr sz="2600" spc="-10" dirty="0">
                <a:latin typeface="Arial"/>
                <a:cs typeface="Arial"/>
              </a:rPr>
              <a:t>Bankası </a:t>
            </a:r>
            <a:r>
              <a:rPr sz="2600" spc="-5" dirty="0">
                <a:latin typeface="Arial"/>
                <a:cs typeface="Arial"/>
              </a:rPr>
              <a:t>tarafınca belirlenmektedir. </a:t>
            </a:r>
            <a:r>
              <a:rPr sz="2600" spc="-10" dirty="0">
                <a:latin typeface="Arial"/>
                <a:cs typeface="Arial"/>
              </a:rPr>
              <a:t>Bununla </a:t>
            </a:r>
            <a:r>
              <a:rPr sz="2600" spc="-5" dirty="0">
                <a:latin typeface="Arial"/>
                <a:cs typeface="Arial"/>
              </a:rPr>
              <a:t>birlikte  </a:t>
            </a:r>
            <a:r>
              <a:rPr sz="2600" dirty="0">
                <a:latin typeface="Arial"/>
                <a:cs typeface="Arial"/>
              </a:rPr>
              <a:t>miktar </a:t>
            </a:r>
            <a:r>
              <a:rPr sz="2600" spc="-5" dirty="0">
                <a:latin typeface="Arial"/>
                <a:cs typeface="Arial"/>
              </a:rPr>
              <a:t>piyasada</a:t>
            </a:r>
            <a:r>
              <a:rPr sz="2600" spc="-15" dirty="0">
                <a:latin typeface="Arial"/>
                <a:cs typeface="Arial"/>
              </a:rPr>
              <a:t> </a:t>
            </a:r>
            <a:r>
              <a:rPr sz="2600" spc="-5" dirty="0">
                <a:latin typeface="Arial"/>
                <a:cs typeface="Arial"/>
              </a:rPr>
              <a:t>oluşur.</a:t>
            </a:r>
            <a:endParaRPr sz="2600" dirty="0">
              <a:latin typeface="Arial"/>
              <a:cs typeface="Arial"/>
            </a:endParaRPr>
          </a:p>
          <a:p>
            <a:pPr>
              <a:lnSpc>
                <a:spcPct val="100000"/>
              </a:lnSpc>
              <a:spcBef>
                <a:spcPts val="20"/>
              </a:spcBef>
              <a:buClr>
                <a:srgbClr val="9ABA59"/>
              </a:buClr>
              <a:buFont typeface="Noto Sans Symbols"/>
              <a:buChar char="⚫"/>
            </a:pPr>
            <a:endParaRPr sz="3300" dirty="0">
              <a:latin typeface="Arial"/>
              <a:cs typeface="Arial"/>
            </a:endParaRPr>
          </a:p>
          <a:p>
            <a:pPr marL="379730" marR="5080" indent="-367665" algn="just">
              <a:lnSpc>
                <a:spcPct val="89200"/>
              </a:lnSpc>
              <a:buClr>
                <a:srgbClr val="9ABA59"/>
              </a:buClr>
              <a:buSzPct val="94230"/>
              <a:buFont typeface="Noto Sans Symbols"/>
              <a:buChar char="⚫"/>
              <a:tabLst>
                <a:tab pos="380365" algn="l"/>
              </a:tabLst>
            </a:pPr>
            <a:r>
              <a:rPr sz="2600" spc="-5" dirty="0">
                <a:latin typeface="Arial"/>
                <a:cs typeface="Arial"/>
              </a:rPr>
              <a:t>*</a:t>
            </a:r>
            <a:r>
              <a:rPr lang="tr-TR" sz="2000" b="1" dirty="0"/>
              <a:t>Kotasyon</a:t>
            </a:r>
            <a:r>
              <a:rPr lang="tr-TR" sz="2000" dirty="0"/>
              <a:t>, finansal piyasalarda bir varlığın </a:t>
            </a:r>
            <a:r>
              <a:rPr lang="tr-TR" sz="2000" b="1" dirty="0"/>
              <a:t>alış ve satış fiyatının ilan edilmesi (fiyat verilmesi)</a:t>
            </a:r>
            <a:r>
              <a:rPr lang="tr-TR" sz="2000" dirty="0"/>
              <a:t> anlamına gelir.</a:t>
            </a:r>
            <a:br>
              <a:rPr lang="tr-TR" sz="2000" dirty="0"/>
            </a:br>
            <a:r>
              <a:rPr lang="tr-TR" sz="2000" dirty="0"/>
              <a:t>Türkiye Cumhuriyet Merkez Bankası (TCMB) açısından ise kotasyon, bankalara veya piyasaya </a:t>
            </a:r>
            <a:r>
              <a:rPr lang="tr-TR" sz="2000" b="1" dirty="0"/>
              <a:t>hangi faiz oranı veya kurdan işlem yapabileceğini duyurması</a:t>
            </a:r>
            <a:r>
              <a:rPr lang="tr-TR" sz="2000" dirty="0"/>
              <a:t> demektir.</a:t>
            </a:r>
            <a:endParaRPr sz="1900" dirty="0">
              <a:latin typeface="Arial"/>
              <a:cs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5387" y="0"/>
            <a:ext cx="9154160" cy="6863715"/>
            <a:chOff x="-5387" y="0"/>
            <a:chExt cx="9154160" cy="6863715"/>
          </a:xfrm>
        </p:grpSpPr>
        <p:sp>
          <p:nvSpPr>
            <p:cNvPr id="3" name="object 3"/>
            <p:cNvSpPr/>
            <p:nvPr/>
          </p:nvSpPr>
          <p:spPr>
            <a:xfrm>
              <a:off x="0" y="0"/>
              <a:ext cx="9143981" cy="6857986"/>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0" y="0"/>
              <a:ext cx="9143981" cy="1027430"/>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4400075" y="0"/>
              <a:ext cx="4743905" cy="600066"/>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0" y="0"/>
              <a:ext cx="9069705" cy="1015365"/>
            </a:xfrm>
            <a:custGeom>
              <a:avLst/>
              <a:gdLst/>
              <a:ahLst/>
              <a:cxnLst/>
              <a:rect l="l" t="t" r="r" b="b"/>
              <a:pathLst>
                <a:path w="9069705" h="1015365">
                  <a:moveTo>
                    <a:pt x="0" y="1015119"/>
                  </a:moveTo>
                  <a:lnTo>
                    <a:pt x="53491" y="995677"/>
                  </a:lnTo>
                  <a:lnTo>
                    <a:pt x="112891" y="974489"/>
                  </a:lnTo>
                  <a:lnTo>
                    <a:pt x="177134" y="952049"/>
                  </a:lnTo>
                  <a:lnTo>
                    <a:pt x="246045" y="928521"/>
                  </a:lnTo>
                  <a:lnTo>
                    <a:pt x="282198" y="916400"/>
                  </a:lnTo>
                  <a:lnTo>
                    <a:pt x="319453" y="904070"/>
                  </a:lnTo>
                  <a:lnTo>
                    <a:pt x="357789" y="891551"/>
                  </a:lnTo>
                  <a:lnTo>
                    <a:pt x="397183" y="878863"/>
                  </a:lnTo>
                  <a:lnTo>
                    <a:pt x="437615" y="866027"/>
                  </a:lnTo>
                  <a:lnTo>
                    <a:pt x="479063" y="853064"/>
                  </a:lnTo>
                  <a:lnTo>
                    <a:pt x="521505" y="839995"/>
                  </a:lnTo>
                  <a:lnTo>
                    <a:pt x="564919" y="826840"/>
                  </a:lnTo>
                  <a:lnTo>
                    <a:pt x="609284" y="813619"/>
                  </a:lnTo>
                  <a:lnTo>
                    <a:pt x="654578" y="800355"/>
                  </a:lnTo>
                  <a:lnTo>
                    <a:pt x="700780" y="787066"/>
                  </a:lnTo>
                  <a:lnTo>
                    <a:pt x="747867" y="773774"/>
                  </a:lnTo>
                  <a:lnTo>
                    <a:pt x="795819" y="760500"/>
                  </a:lnTo>
                  <a:lnTo>
                    <a:pt x="844613" y="747265"/>
                  </a:lnTo>
                  <a:lnTo>
                    <a:pt x="894227" y="734088"/>
                  </a:lnTo>
                  <a:lnTo>
                    <a:pt x="944641" y="720991"/>
                  </a:lnTo>
                  <a:lnTo>
                    <a:pt x="995833" y="707994"/>
                  </a:lnTo>
                  <a:lnTo>
                    <a:pt x="1047780" y="695118"/>
                  </a:lnTo>
                  <a:lnTo>
                    <a:pt x="1100461" y="682384"/>
                  </a:lnTo>
                  <a:lnTo>
                    <a:pt x="1153855" y="669813"/>
                  </a:lnTo>
                  <a:lnTo>
                    <a:pt x="1207940" y="657424"/>
                  </a:lnTo>
                  <a:lnTo>
                    <a:pt x="1262694" y="645239"/>
                  </a:lnTo>
                  <a:lnTo>
                    <a:pt x="1318096" y="633279"/>
                  </a:lnTo>
                  <a:lnTo>
                    <a:pt x="1374123" y="621563"/>
                  </a:lnTo>
                  <a:lnTo>
                    <a:pt x="1430755" y="610114"/>
                  </a:lnTo>
                  <a:lnTo>
                    <a:pt x="1487970" y="598950"/>
                  </a:lnTo>
                  <a:lnTo>
                    <a:pt x="1545745" y="588094"/>
                  </a:lnTo>
                  <a:lnTo>
                    <a:pt x="1604060" y="577566"/>
                  </a:lnTo>
                  <a:lnTo>
                    <a:pt x="1662892" y="567387"/>
                  </a:lnTo>
                  <a:lnTo>
                    <a:pt x="1722220" y="557576"/>
                  </a:lnTo>
                  <a:lnTo>
                    <a:pt x="1782023" y="548155"/>
                  </a:lnTo>
                  <a:lnTo>
                    <a:pt x="1842278" y="539145"/>
                  </a:lnTo>
                  <a:lnTo>
                    <a:pt x="1902964" y="530567"/>
                  </a:lnTo>
                  <a:lnTo>
                    <a:pt x="1964060" y="522440"/>
                  </a:lnTo>
                  <a:lnTo>
                    <a:pt x="2025544" y="514785"/>
                  </a:lnTo>
                  <a:lnTo>
                    <a:pt x="2087393" y="507624"/>
                  </a:lnTo>
                  <a:lnTo>
                    <a:pt x="2149587" y="500977"/>
                  </a:lnTo>
                  <a:lnTo>
                    <a:pt x="2212103" y="494865"/>
                  </a:lnTo>
                  <a:lnTo>
                    <a:pt x="2274921" y="489308"/>
                  </a:lnTo>
                  <a:lnTo>
                    <a:pt x="2338018" y="484327"/>
                  </a:lnTo>
                  <a:lnTo>
                    <a:pt x="2401373" y="479942"/>
                  </a:lnTo>
                  <a:lnTo>
                    <a:pt x="2464964" y="476175"/>
                  </a:lnTo>
                  <a:lnTo>
                    <a:pt x="2528769" y="473046"/>
                  </a:lnTo>
                  <a:lnTo>
                    <a:pt x="2570367" y="471443"/>
                  </a:lnTo>
                  <a:lnTo>
                    <a:pt x="2612636" y="470246"/>
                  </a:lnTo>
                  <a:lnTo>
                    <a:pt x="2655560" y="469443"/>
                  </a:lnTo>
                  <a:lnTo>
                    <a:pt x="2699121" y="469024"/>
                  </a:lnTo>
                  <a:lnTo>
                    <a:pt x="2743302" y="468978"/>
                  </a:lnTo>
                  <a:lnTo>
                    <a:pt x="2788086" y="469293"/>
                  </a:lnTo>
                  <a:lnTo>
                    <a:pt x="2833455" y="469960"/>
                  </a:lnTo>
                  <a:lnTo>
                    <a:pt x="2879392" y="470966"/>
                  </a:lnTo>
                  <a:lnTo>
                    <a:pt x="2925880" y="472301"/>
                  </a:lnTo>
                  <a:lnTo>
                    <a:pt x="2972902" y="473954"/>
                  </a:lnTo>
                  <a:lnTo>
                    <a:pt x="3020440" y="475914"/>
                  </a:lnTo>
                  <a:lnTo>
                    <a:pt x="3068476" y="478170"/>
                  </a:lnTo>
                  <a:lnTo>
                    <a:pt x="3116995" y="480711"/>
                  </a:lnTo>
                  <a:lnTo>
                    <a:pt x="3165978" y="483527"/>
                  </a:lnTo>
                  <a:lnTo>
                    <a:pt x="3215408" y="486605"/>
                  </a:lnTo>
                  <a:lnTo>
                    <a:pt x="3265267" y="489936"/>
                  </a:lnTo>
                  <a:lnTo>
                    <a:pt x="3315540" y="493508"/>
                  </a:lnTo>
                  <a:lnTo>
                    <a:pt x="3366207" y="497310"/>
                  </a:lnTo>
                  <a:lnTo>
                    <a:pt x="3417252" y="501331"/>
                  </a:lnTo>
                  <a:lnTo>
                    <a:pt x="3468658" y="505561"/>
                  </a:lnTo>
                  <a:lnTo>
                    <a:pt x="3520407" y="509988"/>
                  </a:lnTo>
                  <a:lnTo>
                    <a:pt x="3572483" y="514602"/>
                  </a:lnTo>
                  <a:lnTo>
                    <a:pt x="3624866" y="519391"/>
                  </a:lnTo>
                  <a:lnTo>
                    <a:pt x="3677542" y="524345"/>
                  </a:lnTo>
                  <a:lnTo>
                    <a:pt x="3730491" y="529453"/>
                  </a:lnTo>
                  <a:lnTo>
                    <a:pt x="3783698" y="534702"/>
                  </a:lnTo>
                  <a:lnTo>
                    <a:pt x="3837144" y="540084"/>
                  </a:lnTo>
                  <a:lnTo>
                    <a:pt x="3890812" y="545586"/>
                  </a:lnTo>
                  <a:lnTo>
                    <a:pt x="3944685" y="551198"/>
                  </a:lnTo>
                  <a:lnTo>
                    <a:pt x="3998746" y="556909"/>
                  </a:lnTo>
                  <a:lnTo>
                    <a:pt x="4052977" y="562708"/>
                  </a:lnTo>
                  <a:lnTo>
                    <a:pt x="4107361" y="568583"/>
                  </a:lnTo>
                  <a:lnTo>
                    <a:pt x="4161881" y="574525"/>
                  </a:lnTo>
                  <a:lnTo>
                    <a:pt x="4216520" y="580521"/>
                  </a:lnTo>
                  <a:lnTo>
                    <a:pt x="4271260" y="586562"/>
                  </a:lnTo>
                  <a:lnTo>
                    <a:pt x="4326084" y="592635"/>
                  </a:lnTo>
                  <a:lnTo>
                    <a:pt x="4380974" y="598730"/>
                  </a:lnTo>
                  <a:lnTo>
                    <a:pt x="4435914" y="604837"/>
                  </a:lnTo>
                  <a:lnTo>
                    <a:pt x="4490885" y="610944"/>
                  </a:lnTo>
                  <a:lnTo>
                    <a:pt x="4545872" y="617040"/>
                  </a:lnTo>
                  <a:lnTo>
                    <a:pt x="4600856" y="623114"/>
                  </a:lnTo>
                  <a:lnTo>
                    <a:pt x="4655820" y="629155"/>
                  </a:lnTo>
                  <a:lnTo>
                    <a:pt x="4710747" y="635153"/>
                  </a:lnTo>
                  <a:lnTo>
                    <a:pt x="4765620" y="641096"/>
                  </a:lnTo>
                  <a:lnTo>
                    <a:pt x="4820420" y="646974"/>
                  </a:lnTo>
                  <a:lnTo>
                    <a:pt x="4875132" y="652775"/>
                  </a:lnTo>
                  <a:lnTo>
                    <a:pt x="4929738" y="658488"/>
                  </a:lnTo>
                  <a:lnTo>
                    <a:pt x="4984220" y="664103"/>
                  </a:lnTo>
                  <a:lnTo>
                    <a:pt x="5038561" y="669608"/>
                  </a:lnTo>
                  <a:lnTo>
                    <a:pt x="5092744" y="674994"/>
                  </a:lnTo>
                  <a:lnTo>
                    <a:pt x="5146751" y="680247"/>
                  </a:lnTo>
                  <a:lnTo>
                    <a:pt x="5200566" y="685359"/>
                  </a:lnTo>
                  <a:lnTo>
                    <a:pt x="5254171" y="690317"/>
                  </a:lnTo>
                  <a:lnTo>
                    <a:pt x="5307548" y="695111"/>
                  </a:lnTo>
                  <a:lnTo>
                    <a:pt x="5360681" y="699730"/>
                  </a:lnTo>
                  <a:lnTo>
                    <a:pt x="5413551" y="704163"/>
                  </a:lnTo>
                  <a:lnTo>
                    <a:pt x="5466143" y="708398"/>
                  </a:lnTo>
                  <a:lnTo>
                    <a:pt x="5518438" y="712426"/>
                  </a:lnTo>
                  <a:lnTo>
                    <a:pt x="5570419" y="716234"/>
                  </a:lnTo>
                  <a:lnTo>
                    <a:pt x="5622069" y="719813"/>
                  </a:lnTo>
                  <a:lnTo>
                    <a:pt x="5673371" y="723150"/>
                  </a:lnTo>
                  <a:lnTo>
                    <a:pt x="5724307" y="726236"/>
                  </a:lnTo>
                  <a:lnTo>
                    <a:pt x="5774860" y="729059"/>
                  </a:lnTo>
                  <a:lnTo>
                    <a:pt x="5825012" y="731608"/>
                  </a:lnTo>
                  <a:lnTo>
                    <a:pt x="5874748" y="733872"/>
                  </a:lnTo>
                  <a:lnTo>
                    <a:pt x="5924048" y="735840"/>
                  </a:lnTo>
                  <a:lnTo>
                    <a:pt x="5972896" y="737502"/>
                  </a:lnTo>
                  <a:lnTo>
                    <a:pt x="6021275" y="738846"/>
                  </a:lnTo>
                  <a:lnTo>
                    <a:pt x="6069167" y="739862"/>
                  </a:lnTo>
                  <a:lnTo>
                    <a:pt x="6116555" y="740538"/>
                  </a:lnTo>
                  <a:lnTo>
                    <a:pt x="6163421" y="740863"/>
                  </a:lnTo>
                  <a:lnTo>
                    <a:pt x="6209749" y="740827"/>
                  </a:lnTo>
                  <a:lnTo>
                    <a:pt x="6255521" y="740419"/>
                  </a:lnTo>
                  <a:lnTo>
                    <a:pt x="6300720" y="739627"/>
                  </a:lnTo>
                  <a:lnTo>
                    <a:pt x="6345329" y="738441"/>
                  </a:lnTo>
                  <a:lnTo>
                    <a:pt x="6389329" y="736849"/>
                  </a:lnTo>
                  <a:lnTo>
                    <a:pt x="6432705" y="734841"/>
                  </a:lnTo>
                  <a:lnTo>
                    <a:pt x="6475438" y="732406"/>
                  </a:lnTo>
                  <a:lnTo>
                    <a:pt x="6517511" y="729533"/>
                  </a:lnTo>
                  <a:lnTo>
                    <a:pt x="6578430" y="724569"/>
                  </a:lnTo>
                  <a:lnTo>
                    <a:pt x="6639061" y="718756"/>
                  </a:lnTo>
                  <a:lnTo>
                    <a:pt x="6699392" y="712123"/>
                  </a:lnTo>
                  <a:lnTo>
                    <a:pt x="6759413" y="704701"/>
                  </a:lnTo>
                  <a:lnTo>
                    <a:pt x="6819113" y="696518"/>
                  </a:lnTo>
                  <a:lnTo>
                    <a:pt x="6878481" y="687604"/>
                  </a:lnTo>
                  <a:lnTo>
                    <a:pt x="6937506" y="677990"/>
                  </a:lnTo>
                  <a:lnTo>
                    <a:pt x="6996176" y="667705"/>
                  </a:lnTo>
                  <a:lnTo>
                    <a:pt x="7054482" y="656779"/>
                  </a:lnTo>
                  <a:lnTo>
                    <a:pt x="7112412" y="645242"/>
                  </a:lnTo>
                  <a:lnTo>
                    <a:pt x="7169955" y="633123"/>
                  </a:lnTo>
                  <a:lnTo>
                    <a:pt x="7227100" y="620451"/>
                  </a:lnTo>
                  <a:lnTo>
                    <a:pt x="7283837" y="607258"/>
                  </a:lnTo>
                  <a:lnTo>
                    <a:pt x="7340154" y="593573"/>
                  </a:lnTo>
                  <a:lnTo>
                    <a:pt x="7396041" y="579424"/>
                  </a:lnTo>
                  <a:lnTo>
                    <a:pt x="7451486" y="564843"/>
                  </a:lnTo>
                  <a:lnTo>
                    <a:pt x="7506479" y="549858"/>
                  </a:lnTo>
                  <a:lnTo>
                    <a:pt x="7561008" y="534501"/>
                  </a:lnTo>
                  <a:lnTo>
                    <a:pt x="7615064" y="518799"/>
                  </a:lnTo>
                  <a:lnTo>
                    <a:pt x="7668634" y="502784"/>
                  </a:lnTo>
                  <a:lnTo>
                    <a:pt x="7721708" y="486484"/>
                  </a:lnTo>
                  <a:lnTo>
                    <a:pt x="7774275" y="469930"/>
                  </a:lnTo>
                  <a:lnTo>
                    <a:pt x="7826323" y="453151"/>
                  </a:lnTo>
                  <a:lnTo>
                    <a:pt x="7877843" y="436178"/>
                  </a:lnTo>
                  <a:lnTo>
                    <a:pt x="7928824" y="419039"/>
                  </a:lnTo>
                  <a:lnTo>
                    <a:pt x="7979253" y="401765"/>
                  </a:lnTo>
                  <a:lnTo>
                    <a:pt x="8029121" y="384385"/>
                  </a:lnTo>
                  <a:lnTo>
                    <a:pt x="8078416" y="366929"/>
                  </a:lnTo>
                  <a:lnTo>
                    <a:pt x="8127127" y="349427"/>
                  </a:lnTo>
                  <a:lnTo>
                    <a:pt x="8175244" y="331908"/>
                  </a:lnTo>
                  <a:lnTo>
                    <a:pt x="8222756" y="314403"/>
                  </a:lnTo>
                  <a:lnTo>
                    <a:pt x="8269651" y="296941"/>
                  </a:lnTo>
                  <a:lnTo>
                    <a:pt x="8315919" y="279552"/>
                  </a:lnTo>
                  <a:lnTo>
                    <a:pt x="8361549" y="262265"/>
                  </a:lnTo>
                  <a:lnTo>
                    <a:pt x="8406530" y="245111"/>
                  </a:lnTo>
                  <a:lnTo>
                    <a:pt x="8450850" y="228119"/>
                  </a:lnTo>
                  <a:lnTo>
                    <a:pt x="8494500" y="211318"/>
                  </a:lnTo>
                  <a:lnTo>
                    <a:pt x="8537467" y="194739"/>
                  </a:lnTo>
                  <a:lnTo>
                    <a:pt x="8579742" y="178412"/>
                  </a:lnTo>
                  <a:lnTo>
                    <a:pt x="8621312" y="162365"/>
                  </a:lnTo>
                  <a:lnTo>
                    <a:pt x="8662169" y="146630"/>
                  </a:lnTo>
                  <a:lnTo>
                    <a:pt x="8702299" y="131235"/>
                  </a:lnTo>
                  <a:lnTo>
                    <a:pt x="8741693" y="116210"/>
                  </a:lnTo>
                  <a:lnTo>
                    <a:pt x="8780339" y="101585"/>
                  </a:lnTo>
                  <a:lnTo>
                    <a:pt x="8818227" y="87390"/>
                  </a:lnTo>
                  <a:lnTo>
                    <a:pt x="8855345" y="73655"/>
                  </a:lnTo>
                  <a:lnTo>
                    <a:pt x="8891683" y="60409"/>
                  </a:lnTo>
                  <a:lnTo>
                    <a:pt x="8961974" y="35504"/>
                  </a:lnTo>
                  <a:lnTo>
                    <a:pt x="9029013" y="12913"/>
                  </a:lnTo>
                  <a:lnTo>
                    <a:pt x="9061285" y="2560"/>
                  </a:lnTo>
                  <a:lnTo>
                    <a:pt x="9069593" y="0"/>
                  </a:lnTo>
                </a:path>
              </a:pathLst>
            </a:custGeom>
            <a:ln w="10774">
              <a:solidFill>
                <a:srgbClr val="87A34D"/>
              </a:solidFill>
            </a:ln>
          </p:spPr>
          <p:txBody>
            <a:bodyPr wrap="square" lIns="0" tIns="0" rIns="0" bIns="0" rtlCol="0"/>
            <a:lstStyle/>
            <a:p>
              <a:endParaRPr/>
            </a:p>
          </p:txBody>
        </p:sp>
        <p:sp>
          <p:nvSpPr>
            <p:cNvPr id="7" name="object 7"/>
            <p:cNvSpPr/>
            <p:nvPr/>
          </p:nvSpPr>
          <p:spPr>
            <a:xfrm>
              <a:off x="7" y="56967"/>
              <a:ext cx="9144000" cy="892810"/>
            </a:xfrm>
            <a:custGeom>
              <a:avLst/>
              <a:gdLst/>
              <a:ahLst/>
              <a:cxnLst/>
              <a:rect l="l" t="t" r="r" b="b"/>
              <a:pathLst>
                <a:path w="9144000" h="892810">
                  <a:moveTo>
                    <a:pt x="0" y="892460"/>
                  </a:moveTo>
                  <a:lnTo>
                    <a:pt x="52556" y="882917"/>
                  </a:lnTo>
                  <a:lnTo>
                    <a:pt x="110528" y="871362"/>
                  </a:lnTo>
                  <a:lnTo>
                    <a:pt x="173708" y="857976"/>
                  </a:lnTo>
                  <a:lnTo>
                    <a:pt x="241890" y="842936"/>
                  </a:lnTo>
                  <a:lnTo>
                    <a:pt x="314867" y="826421"/>
                  </a:lnTo>
                  <a:lnTo>
                    <a:pt x="353089" y="817666"/>
                  </a:lnTo>
                  <a:lnTo>
                    <a:pt x="392432" y="808610"/>
                  </a:lnTo>
                  <a:lnTo>
                    <a:pt x="432870" y="799274"/>
                  </a:lnTo>
                  <a:lnTo>
                    <a:pt x="474378" y="789682"/>
                  </a:lnTo>
                  <a:lnTo>
                    <a:pt x="516930" y="779854"/>
                  </a:lnTo>
                  <a:lnTo>
                    <a:pt x="560499" y="769814"/>
                  </a:lnTo>
                  <a:lnTo>
                    <a:pt x="605060" y="759585"/>
                  </a:lnTo>
                  <a:lnTo>
                    <a:pt x="650587" y="749187"/>
                  </a:lnTo>
                  <a:lnTo>
                    <a:pt x="697055" y="738644"/>
                  </a:lnTo>
                  <a:lnTo>
                    <a:pt x="744436" y="727978"/>
                  </a:lnTo>
                  <a:lnTo>
                    <a:pt x="792707" y="717211"/>
                  </a:lnTo>
                  <a:lnTo>
                    <a:pt x="841839" y="706366"/>
                  </a:lnTo>
                  <a:lnTo>
                    <a:pt x="891809" y="695464"/>
                  </a:lnTo>
                  <a:lnTo>
                    <a:pt x="942590" y="684529"/>
                  </a:lnTo>
                  <a:lnTo>
                    <a:pt x="994155" y="673582"/>
                  </a:lnTo>
                  <a:lnTo>
                    <a:pt x="1046480" y="662647"/>
                  </a:lnTo>
                  <a:lnTo>
                    <a:pt x="1099538" y="651744"/>
                  </a:lnTo>
                  <a:lnTo>
                    <a:pt x="1153304" y="640897"/>
                  </a:lnTo>
                  <a:lnTo>
                    <a:pt x="1207751" y="630128"/>
                  </a:lnTo>
                  <a:lnTo>
                    <a:pt x="1262854" y="619459"/>
                  </a:lnTo>
                  <a:lnTo>
                    <a:pt x="1318587" y="608913"/>
                  </a:lnTo>
                  <a:lnTo>
                    <a:pt x="1374924" y="598511"/>
                  </a:lnTo>
                  <a:lnTo>
                    <a:pt x="1431840" y="588277"/>
                  </a:lnTo>
                  <a:lnTo>
                    <a:pt x="1489308" y="578232"/>
                  </a:lnTo>
                  <a:lnTo>
                    <a:pt x="1547302" y="568399"/>
                  </a:lnTo>
                  <a:lnTo>
                    <a:pt x="1605797" y="558800"/>
                  </a:lnTo>
                  <a:lnTo>
                    <a:pt x="1664767" y="549457"/>
                  </a:lnTo>
                  <a:lnTo>
                    <a:pt x="1724185" y="540394"/>
                  </a:lnTo>
                  <a:lnTo>
                    <a:pt x="1784027" y="531631"/>
                  </a:lnTo>
                  <a:lnTo>
                    <a:pt x="1844266" y="523193"/>
                  </a:lnTo>
                  <a:lnTo>
                    <a:pt x="1904877" y="515099"/>
                  </a:lnTo>
                  <a:lnTo>
                    <a:pt x="1965833" y="507374"/>
                  </a:lnTo>
                  <a:lnTo>
                    <a:pt x="2027109" y="500040"/>
                  </a:lnTo>
                  <a:lnTo>
                    <a:pt x="2088678" y="493118"/>
                  </a:lnTo>
                  <a:lnTo>
                    <a:pt x="2150516" y="486631"/>
                  </a:lnTo>
                  <a:lnTo>
                    <a:pt x="2212596" y="480602"/>
                  </a:lnTo>
                  <a:lnTo>
                    <a:pt x="2274892" y="475053"/>
                  </a:lnTo>
                  <a:lnTo>
                    <a:pt x="2337378" y="470006"/>
                  </a:lnTo>
                  <a:lnTo>
                    <a:pt x="2400029" y="465483"/>
                  </a:lnTo>
                  <a:lnTo>
                    <a:pt x="2462819" y="461507"/>
                  </a:lnTo>
                  <a:lnTo>
                    <a:pt x="2525722" y="458099"/>
                  </a:lnTo>
                  <a:lnTo>
                    <a:pt x="2588711" y="455284"/>
                  </a:lnTo>
                  <a:lnTo>
                    <a:pt x="2630525" y="453792"/>
                  </a:lnTo>
                  <a:lnTo>
                    <a:pt x="2672984" y="452616"/>
                  </a:lnTo>
                  <a:lnTo>
                    <a:pt x="2716071" y="451750"/>
                  </a:lnTo>
                  <a:lnTo>
                    <a:pt x="2759769" y="451183"/>
                  </a:lnTo>
                  <a:lnTo>
                    <a:pt x="2804063" y="450907"/>
                  </a:lnTo>
                  <a:lnTo>
                    <a:pt x="2848935" y="450914"/>
                  </a:lnTo>
                  <a:lnTo>
                    <a:pt x="2894368" y="451195"/>
                  </a:lnTo>
                  <a:lnTo>
                    <a:pt x="2940346" y="451742"/>
                  </a:lnTo>
                  <a:lnTo>
                    <a:pt x="2986851" y="452545"/>
                  </a:lnTo>
                  <a:lnTo>
                    <a:pt x="3033868" y="453595"/>
                  </a:lnTo>
                  <a:lnTo>
                    <a:pt x="3081379" y="454886"/>
                  </a:lnTo>
                  <a:lnTo>
                    <a:pt x="3129368" y="456407"/>
                  </a:lnTo>
                  <a:lnTo>
                    <a:pt x="3177817" y="458150"/>
                  </a:lnTo>
                  <a:lnTo>
                    <a:pt x="3226710" y="460106"/>
                  </a:lnTo>
                  <a:lnTo>
                    <a:pt x="3276031" y="462267"/>
                  </a:lnTo>
                  <a:lnTo>
                    <a:pt x="3325763" y="464625"/>
                  </a:lnTo>
                  <a:lnTo>
                    <a:pt x="3375888" y="467170"/>
                  </a:lnTo>
                  <a:lnTo>
                    <a:pt x="3426390" y="469894"/>
                  </a:lnTo>
                  <a:lnTo>
                    <a:pt x="3477253" y="472788"/>
                  </a:lnTo>
                  <a:lnTo>
                    <a:pt x="3528459" y="475843"/>
                  </a:lnTo>
                  <a:lnTo>
                    <a:pt x="3579992" y="479052"/>
                  </a:lnTo>
                  <a:lnTo>
                    <a:pt x="3631835" y="482405"/>
                  </a:lnTo>
                  <a:lnTo>
                    <a:pt x="3683971" y="485894"/>
                  </a:lnTo>
                  <a:lnTo>
                    <a:pt x="3736383" y="489509"/>
                  </a:lnTo>
                  <a:lnTo>
                    <a:pt x="3789056" y="493243"/>
                  </a:lnTo>
                  <a:lnTo>
                    <a:pt x="3841971" y="497087"/>
                  </a:lnTo>
                  <a:lnTo>
                    <a:pt x="3895113" y="501032"/>
                  </a:lnTo>
                  <a:lnTo>
                    <a:pt x="3948464" y="505069"/>
                  </a:lnTo>
                  <a:lnTo>
                    <a:pt x="4002008" y="509191"/>
                  </a:lnTo>
                  <a:lnTo>
                    <a:pt x="4055728" y="513387"/>
                  </a:lnTo>
                  <a:lnTo>
                    <a:pt x="4109607" y="517650"/>
                  </a:lnTo>
                  <a:lnTo>
                    <a:pt x="4163628" y="521971"/>
                  </a:lnTo>
                  <a:lnTo>
                    <a:pt x="4217775" y="526341"/>
                  </a:lnTo>
                  <a:lnTo>
                    <a:pt x="4272031" y="530752"/>
                  </a:lnTo>
                  <a:lnTo>
                    <a:pt x="4326380" y="535194"/>
                  </a:lnTo>
                  <a:lnTo>
                    <a:pt x="4380804" y="539660"/>
                  </a:lnTo>
                  <a:lnTo>
                    <a:pt x="4435286" y="544141"/>
                  </a:lnTo>
                  <a:lnTo>
                    <a:pt x="4489810" y="548628"/>
                  </a:lnTo>
                  <a:lnTo>
                    <a:pt x="4544360" y="553112"/>
                  </a:lnTo>
                  <a:lnTo>
                    <a:pt x="4598918" y="557585"/>
                  </a:lnTo>
                  <a:lnTo>
                    <a:pt x="4653467" y="562038"/>
                  </a:lnTo>
                  <a:lnTo>
                    <a:pt x="4707992" y="566463"/>
                  </a:lnTo>
                  <a:lnTo>
                    <a:pt x="4762474" y="570850"/>
                  </a:lnTo>
                  <a:lnTo>
                    <a:pt x="4816898" y="575192"/>
                  </a:lnTo>
                  <a:lnTo>
                    <a:pt x="4871247" y="579479"/>
                  </a:lnTo>
                  <a:lnTo>
                    <a:pt x="4925503" y="583704"/>
                  </a:lnTo>
                  <a:lnTo>
                    <a:pt x="4979651" y="587856"/>
                  </a:lnTo>
                  <a:lnTo>
                    <a:pt x="5033673" y="591928"/>
                  </a:lnTo>
                  <a:lnTo>
                    <a:pt x="5087552" y="595911"/>
                  </a:lnTo>
                  <a:lnTo>
                    <a:pt x="5141272" y="599797"/>
                  </a:lnTo>
                  <a:lnTo>
                    <a:pt x="5194817" y="603576"/>
                  </a:lnTo>
                  <a:lnTo>
                    <a:pt x="5248168" y="607240"/>
                  </a:lnTo>
                  <a:lnTo>
                    <a:pt x="5301311" y="610781"/>
                  </a:lnTo>
                  <a:lnTo>
                    <a:pt x="5354227" y="614190"/>
                  </a:lnTo>
                  <a:lnTo>
                    <a:pt x="5406900" y="617458"/>
                  </a:lnTo>
                  <a:lnTo>
                    <a:pt x="5459313" y="620576"/>
                  </a:lnTo>
                  <a:lnTo>
                    <a:pt x="5511450" y="623536"/>
                  </a:lnTo>
                  <a:lnTo>
                    <a:pt x="5563294" y="626329"/>
                  </a:lnTo>
                  <a:lnTo>
                    <a:pt x="5614828" y="628947"/>
                  </a:lnTo>
                  <a:lnTo>
                    <a:pt x="5666035" y="631381"/>
                  </a:lnTo>
                  <a:lnTo>
                    <a:pt x="5716898" y="633623"/>
                  </a:lnTo>
                  <a:lnTo>
                    <a:pt x="5767402" y="635662"/>
                  </a:lnTo>
                  <a:lnTo>
                    <a:pt x="5817528" y="637492"/>
                  </a:lnTo>
                  <a:lnTo>
                    <a:pt x="5867261" y="639104"/>
                  </a:lnTo>
                  <a:lnTo>
                    <a:pt x="5916583" y="640488"/>
                  </a:lnTo>
                  <a:lnTo>
                    <a:pt x="5965477" y="641636"/>
                  </a:lnTo>
                  <a:lnTo>
                    <a:pt x="6013928" y="642540"/>
                  </a:lnTo>
                  <a:lnTo>
                    <a:pt x="6061918" y="643190"/>
                  </a:lnTo>
                  <a:lnTo>
                    <a:pt x="6109431" y="643579"/>
                  </a:lnTo>
                  <a:lnTo>
                    <a:pt x="6156449" y="643697"/>
                  </a:lnTo>
                  <a:lnTo>
                    <a:pt x="6202956" y="643537"/>
                  </a:lnTo>
                  <a:lnTo>
                    <a:pt x="6248935" y="643088"/>
                  </a:lnTo>
                  <a:lnTo>
                    <a:pt x="6294370" y="642343"/>
                  </a:lnTo>
                  <a:lnTo>
                    <a:pt x="6339243" y="641293"/>
                  </a:lnTo>
                  <a:lnTo>
                    <a:pt x="6383538" y="639930"/>
                  </a:lnTo>
                  <a:lnTo>
                    <a:pt x="6427239" y="638244"/>
                  </a:lnTo>
                  <a:lnTo>
                    <a:pt x="6470328" y="636227"/>
                  </a:lnTo>
                  <a:lnTo>
                    <a:pt x="6512788" y="633871"/>
                  </a:lnTo>
                  <a:lnTo>
                    <a:pt x="6554603" y="631166"/>
                  </a:lnTo>
                  <a:lnTo>
                    <a:pt x="6616296" y="626504"/>
                  </a:lnTo>
                  <a:lnTo>
                    <a:pt x="6677690" y="621124"/>
                  </a:lnTo>
                  <a:lnTo>
                    <a:pt x="6738773" y="615052"/>
                  </a:lnTo>
                  <a:lnTo>
                    <a:pt x="6799535" y="608315"/>
                  </a:lnTo>
                  <a:lnTo>
                    <a:pt x="6859963" y="600938"/>
                  </a:lnTo>
                  <a:lnTo>
                    <a:pt x="6920047" y="592947"/>
                  </a:lnTo>
                  <a:lnTo>
                    <a:pt x="6979774" y="584367"/>
                  </a:lnTo>
                  <a:lnTo>
                    <a:pt x="7039134" y="575224"/>
                  </a:lnTo>
                  <a:lnTo>
                    <a:pt x="7098114" y="565545"/>
                  </a:lnTo>
                  <a:lnTo>
                    <a:pt x="7156704" y="555355"/>
                  </a:lnTo>
                  <a:lnTo>
                    <a:pt x="7214891" y="544680"/>
                  </a:lnTo>
                  <a:lnTo>
                    <a:pt x="7272666" y="533545"/>
                  </a:lnTo>
                  <a:lnTo>
                    <a:pt x="7330014" y="521977"/>
                  </a:lnTo>
                  <a:lnTo>
                    <a:pt x="7386927" y="510001"/>
                  </a:lnTo>
                  <a:lnTo>
                    <a:pt x="7443391" y="497643"/>
                  </a:lnTo>
                  <a:lnTo>
                    <a:pt x="7499396" y="484929"/>
                  </a:lnTo>
                  <a:lnTo>
                    <a:pt x="7554930" y="471885"/>
                  </a:lnTo>
                  <a:lnTo>
                    <a:pt x="7609981" y="458536"/>
                  </a:lnTo>
                  <a:lnTo>
                    <a:pt x="7664538" y="444909"/>
                  </a:lnTo>
                  <a:lnTo>
                    <a:pt x="7718590" y="431028"/>
                  </a:lnTo>
                  <a:lnTo>
                    <a:pt x="7772125" y="416921"/>
                  </a:lnTo>
                  <a:lnTo>
                    <a:pt x="7825131" y="402612"/>
                  </a:lnTo>
                  <a:lnTo>
                    <a:pt x="7877598" y="388128"/>
                  </a:lnTo>
                  <a:lnTo>
                    <a:pt x="7929513" y="373494"/>
                  </a:lnTo>
                  <a:lnTo>
                    <a:pt x="7980865" y="358736"/>
                  </a:lnTo>
                  <a:lnTo>
                    <a:pt x="8031643" y="343880"/>
                  </a:lnTo>
                  <a:lnTo>
                    <a:pt x="8081835" y="328952"/>
                  </a:lnTo>
                  <a:lnTo>
                    <a:pt x="8131430" y="313977"/>
                  </a:lnTo>
                  <a:lnTo>
                    <a:pt x="8180416" y="298982"/>
                  </a:lnTo>
                  <a:lnTo>
                    <a:pt x="8228782" y="283992"/>
                  </a:lnTo>
                  <a:lnTo>
                    <a:pt x="8276516" y="269033"/>
                  </a:lnTo>
                  <a:lnTo>
                    <a:pt x="8323607" y="254131"/>
                  </a:lnTo>
                  <a:lnTo>
                    <a:pt x="8370043" y="239311"/>
                  </a:lnTo>
                  <a:lnTo>
                    <a:pt x="8415813" y="224600"/>
                  </a:lnTo>
                  <a:lnTo>
                    <a:pt x="8460905" y="210022"/>
                  </a:lnTo>
                  <a:lnTo>
                    <a:pt x="8505308" y="195605"/>
                  </a:lnTo>
                  <a:lnTo>
                    <a:pt x="8549010" y="181374"/>
                  </a:lnTo>
                  <a:lnTo>
                    <a:pt x="8592001" y="167354"/>
                  </a:lnTo>
                  <a:lnTo>
                    <a:pt x="8634268" y="153572"/>
                  </a:lnTo>
                  <a:lnTo>
                    <a:pt x="8675799" y="140053"/>
                  </a:lnTo>
                  <a:lnTo>
                    <a:pt x="8716585" y="126823"/>
                  </a:lnTo>
                  <a:lnTo>
                    <a:pt x="8756612" y="113907"/>
                  </a:lnTo>
                  <a:lnTo>
                    <a:pt x="8795869" y="101333"/>
                  </a:lnTo>
                  <a:lnTo>
                    <a:pt x="8834346" y="89125"/>
                  </a:lnTo>
                  <a:lnTo>
                    <a:pt x="8872030" y="77309"/>
                  </a:lnTo>
                  <a:lnTo>
                    <a:pt x="8908911" y="65911"/>
                  </a:lnTo>
                  <a:lnTo>
                    <a:pt x="8980214" y="44473"/>
                  </a:lnTo>
                  <a:lnTo>
                    <a:pt x="9048163" y="25016"/>
                  </a:lnTo>
                  <a:lnTo>
                    <a:pt x="9112667" y="7748"/>
                  </a:lnTo>
                  <a:lnTo>
                    <a:pt x="9143598" y="0"/>
                  </a:lnTo>
                </a:path>
              </a:pathLst>
            </a:custGeom>
            <a:ln w="9524">
              <a:solidFill>
                <a:srgbClr val="8064A1"/>
              </a:solidFill>
            </a:ln>
          </p:spPr>
          <p:txBody>
            <a:bodyPr wrap="square" lIns="0" tIns="0" rIns="0" bIns="0" rtlCol="0"/>
            <a:lstStyle/>
            <a:p>
              <a:endParaRPr/>
            </a:p>
          </p:txBody>
        </p:sp>
      </p:grpSp>
      <p:sp>
        <p:nvSpPr>
          <p:cNvPr id="8" name="object 8"/>
          <p:cNvSpPr txBox="1"/>
          <p:nvPr/>
        </p:nvSpPr>
        <p:spPr>
          <a:xfrm>
            <a:off x="430194" y="1878229"/>
            <a:ext cx="8164830" cy="3599062"/>
          </a:xfrm>
          <a:prstGeom prst="rect">
            <a:avLst/>
          </a:prstGeom>
        </p:spPr>
        <p:txBody>
          <a:bodyPr vert="horz" wrap="square" lIns="0" tIns="13335" rIns="0" bIns="0" rtlCol="0">
            <a:spAutoFit/>
          </a:bodyPr>
          <a:lstStyle/>
          <a:p>
            <a:pPr algn="just">
              <a:lnSpc>
                <a:spcPct val="100000"/>
              </a:lnSpc>
              <a:spcBef>
                <a:spcPts val="50"/>
              </a:spcBef>
            </a:pPr>
            <a:endParaRPr sz="2300" dirty="0">
              <a:latin typeface="Arial"/>
              <a:cs typeface="Arial"/>
            </a:endParaRPr>
          </a:p>
          <a:p>
            <a:pPr marL="386715" indent="-360045" algn="just">
              <a:lnSpc>
                <a:spcPts val="2790"/>
              </a:lnSpc>
              <a:buClr>
                <a:srgbClr val="9ABA59"/>
              </a:buClr>
              <a:buSzPct val="95744"/>
              <a:buFont typeface="Noto Sans Symbols"/>
              <a:buChar char="●"/>
              <a:tabLst>
                <a:tab pos="386715" algn="l"/>
                <a:tab pos="387350" algn="l"/>
              </a:tabLst>
            </a:pPr>
            <a:r>
              <a:rPr sz="2800" b="1" spc="20" dirty="0" err="1">
                <a:latin typeface="Arial"/>
                <a:cs typeface="Arial"/>
              </a:rPr>
              <a:t>Munzam</a:t>
            </a:r>
            <a:r>
              <a:rPr sz="2800" b="1" spc="-20" dirty="0">
                <a:latin typeface="Arial"/>
                <a:cs typeface="Arial"/>
              </a:rPr>
              <a:t> </a:t>
            </a:r>
            <a:r>
              <a:rPr sz="2800" b="1" spc="5" dirty="0" err="1">
                <a:latin typeface="Arial"/>
                <a:cs typeface="Arial"/>
              </a:rPr>
              <a:t>Karşılıklar</a:t>
            </a:r>
            <a:r>
              <a:rPr lang="tr-TR" sz="2800" b="1" spc="5" dirty="0">
                <a:latin typeface="Arial"/>
                <a:cs typeface="Arial"/>
              </a:rPr>
              <a:t> (zorunlu karşılıklar)</a:t>
            </a:r>
          </a:p>
          <a:p>
            <a:pPr marL="386715" indent="-360045" algn="just">
              <a:lnSpc>
                <a:spcPts val="2790"/>
              </a:lnSpc>
              <a:buClr>
                <a:srgbClr val="9ABA59"/>
              </a:buClr>
              <a:buSzPct val="95744"/>
              <a:buFont typeface="Noto Sans Symbols"/>
              <a:buChar char="●"/>
              <a:tabLst>
                <a:tab pos="386715" algn="l"/>
                <a:tab pos="387350" algn="l"/>
              </a:tabLst>
            </a:pPr>
            <a:endParaRPr lang="tr-TR" sz="2800" b="1" spc="5" dirty="0">
              <a:solidFill>
                <a:srgbClr val="9ABA59"/>
              </a:solidFill>
              <a:latin typeface="Arial"/>
              <a:cs typeface="Arial"/>
            </a:endParaRPr>
          </a:p>
          <a:p>
            <a:pPr marL="386715" indent="-360045" algn="just">
              <a:lnSpc>
                <a:spcPts val="2790"/>
              </a:lnSpc>
              <a:buClr>
                <a:srgbClr val="9ABA59"/>
              </a:buClr>
              <a:buSzPct val="95744"/>
              <a:buFont typeface="Noto Sans Symbols"/>
              <a:buChar char="●"/>
              <a:tabLst>
                <a:tab pos="386715" algn="l"/>
                <a:tab pos="387350" algn="l"/>
              </a:tabLst>
            </a:pPr>
            <a:r>
              <a:rPr sz="2800" dirty="0">
                <a:solidFill>
                  <a:srgbClr val="9ABA59"/>
                </a:solidFill>
                <a:latin typeface="Noto Sans Symbols"/>
                <a:cs typeface="Noto Sans Symbols"/>
              </a:rPr>
              <a:t>	</a:t>
            </a:r>
            <a:r>
              <a:rPr sz="2800" dirty="0">
                <a:latin typeface="Arial"/>
                <a:cs typeface="Arial"/>
              </a:rPr>
              <a:t>Bu </a:t>
            </a:r>
            <a:r>
              <a:rPr sz="2800" spc="-5" dirty="0">
                <a:latin typeface="Arial"/>
                <a:cs typeface="Arial"/>
              </a:rPr>
              <a:t>işlemlerin </a:t>
            </a:r>
            <a:r>
              <a:rPr sz="2800" dirty="0">
                <a:latin typeface="Arial"/>
                <a:cs typeface="Arial"/>
              </a:rPr>
              <a:t>yükseltilmesi ile </a:t>
            </a:r>
            <a:r>
              <a:rPr sz="2800" spc="5" dirty="0">
                <a:latin typeface="Arial"/>
                <a:cs typeface="Arial"/>
              </a:rPr>
              <a:t>Merkez </a:t>
            </a:r>
            <a:r>
              <a:rPr sz="2800" dirty="0">
                <a:latin typeface="Arial"/>
                <a:cs typeface="Arial"/>
              </a:rPr>
              <a:t>Bankası </a:t>
            </a:r>
            <a:r>
              <a:rPr sz="2800" spc="-5" dirty="0">
                <a:latin typeface="Arial"/>
                <a:cs typeface="Arial"/>
              </a:rPr>
              <a:t>parasal  </a:t>
            </a:r>
            <a:r>
              <a:rPr sz="2800" dirty="0">
                <a:latin typeface="Arial"/>
                <a:cs typeface="Arial"/>
              </a:rPr>
              <a:t>kontrolü piyasada daha </a:t>
            </a:r>
            <a:r>
              <a:rPr sz="2800" spc="5" dirty="0">
                <a:latin typeface="Arial"/>
                <a:cs typeface="Arial"/>
              </a:rPr>
              <a:t>çok </a:t>
            </a:r>
            <a:r>
              <a:rPr sz="2800" dirty="0">
                <a:latin typeface="Arial"/>
                <a:cs typeface="Arial"/>
              </a:rPr>
              <a:t>sıkılaştırmaya gider. Bu durumda  bankaların kredi </a:t>
            </a:r>
            <a:r>
              <a:rPr sz="2800" spc="5" dirty="0">
                <a:latin typeface="Arial"/>
                <a:cs typeface="Arial"/>
              </a:rPr>
              <a:t>verme </a:t>
            </a:r>
            <a:r>
              <a:rPr sz="2800" dirty="0">
                <a:latin typeface="Arial"/>
                <a:cs typeface="Arial"/>
              </a:rPr>
              <a:t>oranı </a:t>
            </a:r>
            <a:r>
              <a:rPr sz="2800" spc="-5" dirty="0">
                <a:latin typeface="Arial"/>
                <a:cs typeface="Arial"/>
              </a:rPr>
              <a:t>azalır. </a:t>
            </a:r>
            <a:r>
              <a:rPr sz="2800" spc="5" dirty="0">
                <a:latin typeface="Arial"/>
                <a:cs typeface="Arial"/>
              </a:rPr>
              <a:t>Merkez </a:t>
            </a:r>
            <a:r>
              <a:rPr sz="2800" dirty="0">
                <a:latin typeface="Arial"/>
                <a:cs typeface="Arial"/>
              </a:rPr>
              <a:t>Bankasının  </a:t>
            </a:r>
            <a:r>
              <a:rPr sz="2800" spc="-5" dirty="0">
                <a:latin typeface="Arial"/>
                <a:cs typeface="Arial"/>
              </a:rPr>
              <a:t>açıkladığı </a:t>
            </a:r>
            <a:r>
              <a:rPr sz="2800" dirty="0">
                <a:latin typeface="Arial"/>
                <a:cs typeface="Arial"/>
              </a:rPr>
              <a:t>oranda bankalara yatırılan tüm </a:t>
            </a:r>
            <a:r>
              <a:rPr sz="2800" spc="5" dirty="0">
                <a:latin typeface="Arial"/>
                <a:cs typeface="Arial"/>
              </a:rPr>
              <a:t>mevduat </a:t>
            </a:r>
            <a:r>
              <a:rPr sz="2800" dirty="0">
                <a:latin typeface="Arial"/>
                <a:cs typeface="Arial"/>
              </a:rPr>
              <a:t>karşılığında  bankalar, </a:t>
            </a:r>
            <a:r>
              <a:rPr sz="2800" spc="5" dirty="0">
                <a:latin typeface="Arial"/>
                <a:cs typeface="Arial"/>
              </a:rPr>
              <a:t>Merkez </a:t>
            </a:r>
            <a:r>
              <a:rPr sz="2800" dirty="0">
                <a:latin typeface="Arial"/>
                <a:cs typeface="Arial"/>
              </a:rPr>
              <a:t>Bankasına </a:t>
            </a:r>
            <a:r>
              <a:rPr sz="2800" spc="-5" dirty="0">
                <a:latin typeface="Arial"/>
                <a:cs typeface="Arial"/>
              </a:rPr>
              <a:t>belirlenen </a:t>
            </a:r>
            <a:r>
              <a:rPr sz="2800" dirty="0">
                <a:latin typeface="Arial"/>
                <a:cs typeface="Arial"/>
              </a:rPr>
              <a:t>oranda </a:t>
            </a:r>
            <a:r>
              <a:rPr sz="2800" spc="-5" dirty="0">
                <a:latin typeface="Arial"/>
                <a:cs typeface="Arial"/>
              </a:rPr>
              <a:t>bedeli  </a:t>
            </a:r>
            <a:r>
              <a:rPr sz="2800" dirty="0">
                <a:latin typeface="Arial"/>
                <a:cs typeface="Arial"/>
              </a:rPr>
              <a:t>yatırırlar.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5387" y="0"/>
            <a:ext cx="9154160" cy="6863715"/>
            <a:chOff x="-5387" y="0"/>
            <a:chExt cx="9154160" cy="6863715"/>
          </a:xfrm>
        </p:grpSpPr>
        <p:sp>
          <p:nvSpPr>
            <p:cNvPr id="3" name="object 3"/>
            <p:cNvSpPr/>
            <p:nvPr/>
          </p:nvSpPr>
          <p:spPr>
            <a:xfrm>
              <a:off x="0" y="0"/>
              <a:ext cx="9143981" cy="6857986"/>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0" y="0"/>
              <a:ext cx="9143981" cy="1027430"/>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4400075" y="0"/>
              <a:ext cx="4743905" cy="600066"/>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0" y="0"/>
              <a:ext cx="9069705" cy="1015365"/>
            </a:xfrm>
            <a:custGeom>
              <a:avLst/>
              <a:gdLst/>
              <a:ahLst/>
              <a:cxnLst/>
              <a:rect l="l" t="t" r="r" b="b"/>
              <a:pathLst>
                <a:path w="9069705" h="1015365">
                  <a:moveTo>
                    <a:pt x="0" y="1015119"/>
                  </a:moveTo>
                  <a:lnTo>
                    <a:pt x="53491" y="995677"/>
                  </a:lnTo>
                  <a:lnTo>
                    <a:pt x="112891" y="974489"/>
                  </a:lnTo>
                  <a:lnTo>
                    <a:pt x="177134" y="952049"/>
                  </a:lnTo>
                  <a:lnTo>
                    <a:pt x="246045" y="928521"/>
                  </a:lnTo>
                  <a:lnTo>
                    <a:pt x="282198" y="916400"/>
                  </a:lnTo>
                  <a:lnTo>
                    <a:pt x="319453" y="904070"/>
                  </a:lnTo>
                  <a:lnTo>
                    <a:pt x="357789" y="891551"/>
                  </a:lnTo>
                  <a:lnTo>
                    <a:pt x="397183" y="878863"/>
                  </a:lnTo>
                  <a:lnTo>
                    <a:pt x="437615" y="866027"/>
                  </a:lnTo>
                  <a:lnTo>
                    <a:pt x="479063" y="853064"/>
                  </a:lnTo>
                  <a:lnTo>
                    <a:pt x="521505" y="839995"/>
                  </a:lnTo>
                  <a:lnTo>
                    <a:pt x="564919" y="826840"/>
                  </a:lnTo>
                  <a:lnTo>
                    <a:pt x="609284" y="813619"/>
                  </a:lnTo>
                  <a:lnTo>
                    <a:pt x="654578" y="800355"/>
                  </a:lnTo>
                  <a:lnTo>
                    <a:pt x="700780" y="787066"/>
                  </a:lnTo>
                  <a:lnTo>
                    <a:pt x="747867" y="773774"/>
                  </a:lnTo>
                  <a:lnTo>
                    <a:pt x="795819" y="760500"/>
                  </a:lnTo>
                  <a:lnTo>
                    <a:pt x="844613" y="747265"/>
                  </a:lnTo>
                  <a:lnTo>
                    <a:pt x="894227" y="734088"/>
                  </a:lnTo>
                  <a:lnTo>
                    <a:pt x="944641" y="720991"/>
                  </a:lnTo>
                  <a:lnTo>
                    <a:pt x="995833" y="707994"/>
                  </a:lnTo>
                  <a:lnTo>
                    <a:pt x="1047780" y="695118"/>
                  </a:lnTo>
                  <a:lnTo>
                    <a:pt x="1100461" y="682384"/>
                  </a:lnTo>
                  <a:lnTo>
                    <a:pt x="1153855" y="669813"/>
                  </a:lnTo>
                  <a:lnTo>
                    <a:pt x="1207940" y="657424"/>
                  </a:lnTo>
                  <a:lnTo>
                    <a:pt x="1262694" y="645239"/>
                  </a:lnTo>
                  <a:lnTo>
                    <a:pt x="1318096" y="633279"/>
                  </a:lnTo>
                  <a:lnTo>
                    <a:pt x="1374123" y="621563"/>
                  </a:lnTo>
                  <a:lnTo>
                    <a:pt x="1430755" y="610114"/>
                  </a:lnTo>
                  <a:lnTo>
                    <a:pt x="1487970" y="598950"/>
                  </a:lnTo>
                  <a:lnTo>
                    <a:pt x="1545745" y="588094"/>
                  </a:lnTo>
                  <a:lnTo>
                    <a:pt x="1604060" y="577566"/>
                  </a:lnTo>
                  <a:lnTo>
                    <a:pt x="1662892" y="567387"/>
                  </a:lnTo>
                  <a:lnTo>
                    <a:pt x="1722220" y="557576"/>
                  </a:lnTo>
                  <a:lnTo>
                    <a:pt x="1782023" y="548155"/>
                  </a:lnTo>
                  <a:lnTo>
                    <a:pt x="1842278" y="539145"/>
                  </a:lnTo>
                  <a:lnTo>
                    <a:pt x="1902964" y="530567"/>
                  </a:lnTo>
                  <a:lnTo>
                    <a:pt x="1964060" y="522440"/>
                  </a:lnTo>
                  <a:lnTo>
                    <a:pt x="2025544" y="514785"/>
                  </a:lnTo>
                  <a:lnTo>
                    <a:pt x="2087393" y="507624"/>
                  </a:lnTo>
                  <a:lnTo>
                    <a:pt x="2149587" y="500977"/>
                  </a:lnTo>
                  <a:lnTo>
                    <a:pt x="2212103" y="494865"/>
                  </a:lnTo>
                  <a:lnTo>
                    <a:pt x="2274921" y="489308"/>
                  </a:lnTo>
                  <a:lnTo>
                    <a:pt x="2338018" y="484327"/>
                  </a:lnTo>
                  <a:lnTo>
                    <a:pt x="2401373" y="479942"/>
                  </a:lnTo>
                  <a:lnTo>
                    <a:pt x="2464964" y="476175"/>
                  </a:lnTo>
                  <a:lnTo>
                    <a:pt x="2528769" y="473046"/>
                  </a:lnTo>
                  <a:lnTo>
                    <a:pt x="2570367" y="471443"/>
                  </a:lnTo>
                  <a:lnTo>
                    <a:pt x="2612636" y="470246"/>
                  </a:lnTo>
                  <a:lnTo>
                    <a:pt x="2655560" y="469443"/>
                  </a:lnTo>
                  <a:lnTo>
                    <a:pt x="2699121" y="469024"/>
                  </a:lnTo>
                  <a:lnTo>
                    <a:pt x="2743302" y="468978"/>
                  </a:lnTo>
                  <a:lnTo>
                    <a:pt x="2788086" y="469293"/>
                  </a:lnTo>
                  <a:lnTo>
                    <a:pt x="2833455" y="469960"/>
                  </a:lnTo>
                  <a:lnTo>
                    <a:pt x="2879392" y="470966"/>
                  </a:lnTo>
                  <a:lnTo>
                    <a:pt x="2925880" y="472301"/>
                  </a:lnTo>
                  <a:lnTo>
                    <a:pt x="2972902" y="473954"/>
                  </a:lnTo>
                  <a:lnTo>
                    <a:pt x="3020440" y="475914"/>
                  </a:lnTo>
                  <a:lnTo>
                    <a:pt x="3068476" y="478170"/>
                  </a:lnTo>
                  <a:lnTo>
                    <a:pt x="3116995" y="480711"/>
                  </a:lnTo>
                  <a:lnTo>
                    <a:pt x="3165978" y="483527"/>
                  </a:lnTo>
                  <a:lnTo>
                    <a:pt x="3215408" y="486605"/>
                  </a:lnTo>
                  <a:lnTo>
                    <a:pt x="3265267" y="489936"/>
                  </a:lnTo>
                  <a:lnTo>
                    <a:pt x="3315540" y="493508"/>
                  </a:lnTo>
                  <a:lnTo>
                    <a:pt x="3366207" y="497310"/>
                  </a:lnTo>
                  <a:lnTo>
                    <a:pt x="3417252" y="501331"/>
                  </a:lnTo>
                  <a:lnTo>
                    <a:pt x="3468658" y="505561"/>
                  </a:lnTo>
                  <a:lnTo>
                    <a:pt x="3520407" y="509988"/>
                  </a:lnTo>
                  <a:lnTo>
                    <a:pt x="3572483" y="514602"/>
                  </a:lnTo>
                  <a:lnTo>
                    <a:pt x="3624866" y="519391"/>
                  </a:lnTo>
                  <a:lnTo>
                    <a:pt x="3677542" y="524345"/>
                  </a:lnTo>
                  <a:lnTo>
                    <a:pt x="3730491" y="529453"/>
                  </a:lnTo>
                  <a:lnTo>
                    <a:pt x="3783698" y="534702"/>
                  </a:lnTo>
                  <a:lnTo>
                    <a:pt x="3837144" y="540084"/>
                  </a:lnTo>
                  <a:lnTo>
                    <a:pt x="3890812" y="545586"/>
                  </a:lnTo>
                  <a:lnTo>
                    <a:pt x="3944685" y="551198"/>
                  </a:lnTo>
                  <a:lnTo>
                    <a:pt x="3998746" y="556909"/>
                  </a:lnTo>
                  <a:lnTo>
                    <a:pt x="4052977" y="562708"/>
                  </a:lnTo>
                  <a:lnTo>
                    <a:pt x="4107361" y="568583"/>
                  </a:lnTo>
                  <a:lnTo>
                    <a:pt x="4161881" y="574525"/>
                  </a:lnTo>
                  <a:lnTo>
                    <a:pt x="4216520" y="580521"/>
                  </a:lnTo>
                  <a:lnTo>
                    <a:pt x="4271260" y="586562"/>
                  </a:lnTo>
                  <a:lnTo>
                    <a:pt x="4326084" y="592635"/>
                  </a:lnTo>
                  <a:lnTo>
                    <a:pt x="4380974" y="598730"/>
                  </a:lnTo>
                  <a:lnTo>
                    <a:pt x="4435914" y="604837"/>
                  </a:lnTo>
                  <a:lnTo>
                    <a:pt x="4490885" y="610944"/>
                  </a:lnTo>
                  <a:lnTo>
                    <a:pt x="4545872" y="617040"/>
                  </a:lnTo>
                  <a:lnTo>
                    <a:pt x="4600856" y="623114"/>
                  </a:lnTo>
                  <a:lnTo>
                    <a:pt x="4655820" y="629155"/>
                  </a:lnTo>
                  <a:lnTo>
                    <a:pt x="4710747" y="635153"/>
                  </a:lnTo>
                  <a:lnTo>
                    <a:pt x="4765620" y="641096"/>
                  </a:lnTo>
                  <a:lnTo>
                    <a:pt x="4820420" y="646974"/>
                  </a:lnTo>
                  <a:lnTo>
                    <a:pt x="4875132" y="652775"/>
                  </a:lnTo>
                  <a:lnTo>
                    <a:pt x="4929738" y="658488"/>
                  </a:lnTo>
                  <a:lnTo>
                    <a:pt x="4984220" y="664103"/>
                  </a:lnTo>
                  <a:lnTo>
                    <a:pt x="5038561" y="669608"/>
                  </a:lnTo>
                  <a:lnTo>
                    <a:pt x="5092744" y="674994"/>
                  </a:lnTo>
                  <a:lnTo>
                    <a:pt x="5146751" y="680247"/>
                  </a:lnTo>
                  <a:lnTo>
                    <a:pt x="5200566" y="685359"/>
                  </a:lnTo>
                  <a:lnTo>
                    <a:pt x="5254171" y="690317"/>
                  </a:lnTo>
                  <a:lnTo>
                    <a:pt x="5307548" y="695111"/>
                  </a:lnTo>
                  <a:lnTo>
                    <a:pt x="5360681" y="699730"/>
                  </a:lnTo>
                  <a:lnTo>
                    <a:pt x="5413551" y="704163"/>
                  </a:lnTo>
                  <a:lnTo>
                    <a:pt x="5466143" y="708398"/>
                  </a:lnTo>
                  <a:lnTo>
                    <a:pt x="5518438" y="712426"/>
                  </a:lnTo>
                  <a:lnTo>
                    <a:pt x="5570419" y="716234"/>
                  </a:lnTo>
                  <a:lnTo>
                    <a:pt x="5622069" y="719813"/>
                  </a:lnTo>
                  <a:lnTo>
                    <a:pt x="5673371" y="723150"/>
                  </a:lnTo>
                  <a:lnTo>
                    <a:pt x="5724307" y="726236"/>
                  </a:lnTo>
                  <a:lnTo>
                    <a:pt x="5774860" y="729059"/>
                  </a:lnTo>
                  <a:lnTo>
                    <a:pt x="5825012" y="731608"/>
                  </a:lnTo>
                  <a:lnTo>
                    <a:pt x="5874748" y="733872"/>
                  </a:lnTo>
                  <a:lnTo>
                    <a:pt x="5924048" y="735840"/>
                  </a:lnTo>
                  <a:lnTo>
                    <a:pt x="5972896" y="737502"/>
                  </a:lnTo>
                  <a:lnTo>
                    <a:pt x="6021275" y="738846"/>
                  </a:lnTo>
                  <a:lnTo>
                    <a:pt x="6069167" y="739862"/>
                  </a:lnTo>
                  <a:lnTo>
                    <a:pt x="6116555" y="740538"/>
                  </a:lnTo>
                  <a:lnTo>
                    <a:pt x="6163421" y="740863"/>
                  </a:lnTo>
                  <a:lnTo>
                    <a:pt x="6209749" y="740827"/>
                  </a:lnTo>
                  <a:lnTo>
                    <a:pt x="6255521" y="740419"/>
                  </a:lnTo>
                  <a:lnTo>
                    <a:pt x="6300720" y="739627"/>
                  </a:lnTo>
                  <a:lnTo>
                    <a:pt x="6345329" y="738441"/>
                  </a:lnTo>
                  <a:lnTo>
                    <a:pt x="6389329" y="736849"/>
                  </a:lnTo>
                  <a:lnTo>
                    <a:pt x="6432705" y="734841"/>
                  </a:lnTo>
                  <a:lnTo>
                    <a:pt x="6475438" y="732406"/>
                  </a:lnTo>
                  <a:lnTo>
                    <a:pt x="6517511" y="729533"/>
                  </a:lnTo>
                  <a:lnTo>
                    <a:pt x="6578430" y="724569"/>
                  </a:lnTo>
                  <a:lnTo>
                    <a:pt x="6639061" y="718756"/>
                  </a:lnTo>
                  <a:lnTo>
                    <a:pt x="6699392" y="712123"/>
                  </a:lnTo>
                  <a:lnTo>
                    <a:pt x="6759413" y="704701"/>
                  </a:lnTo>
                  <a:lnTo>
                    <a:pt x="6819113" y="696518"/>
                  </a:lnTo>
                  <a:lnTo>
                    <a:pt x="6878481" y="687604"/>
                  </a:lnTo>
                  <a:lnTo>
                    <a:pt x="6937506" y="677990"/>
                  </a:lnTo>
                  <a:lnTo>
                    <a:pt x="6996176" y="667705"/>
                  </a:lnTo>
                  <a:lnTo>
                    <a:pt x="7054482" y="656779"/>
                  </a:lnTo>
                  <a:lnTo>
                    <a:pt x="7112412" y="645242"/>
                  </a:lnTo>
                  <a:lnTo>
                    <a:pt x="7169955" y="633123"/>
                  </a:lnTo>
                  <a:lnTo>
                    <a:pt x="7227100" y="620451"/>
                  </a:lnTo>
                  <a:lnTo>
                    <a:pt x="7283837" y="607258"/>
                  </a:lnTo>
                  <a:lnTo>
                    <a:pt x="7340154" y="593573"/>
                  </a:lnTo>
                  <a:lnTo>
                    <a:pt x="7396041" y="579424"/>
                  </a:lnTo>
                  <a:lnTo>
                    <a:pt x="7451486" y="564843"/>
                  </a:lnTo>
                  <a:lnTo>
                    <a:pt x="7506479" y="549858"/>
                  </a:lnTo>
                  <a:lnTo>
                    <a:pt x="7561008" y="534501"/>
                  </a:lnTo>
                  <a:lnTo>
                    <a:pt x="7615064" y="518799"/>
                  </a:lnTo>
                  <a:lnTo>
                    <a:pt x="7668634" y="502784"/>
                  </a:lnTo>
                  <a:lnTo>
                    <a:pt x="7721708" y="486484"/>
                  </a:lnTo>
                  <a:lnTo>
                    <a:pt x="7774275" y="469930"/>
                  </a:lnTo>
                  <a:lnTo>
                    <a:pt x="7826323" y="453151"/>
                  </a:lnTo>
                  <a:lnTo>
                    <a:pt x="7877843" y="436178"/>
                  </a:lnTo>
                  <a:lnTo>
                    <a:pt x="7928824" y="419039"/>
                  </a:lnTo>
                  <a:lnTo>
                    <a:pt x="7979253" y="401765"/>
                  </a:lnTo>
                  <a:lnTo>
                    <a:pt x="8029121" y="384385"/>
                  </a:lnTo>
                  <a:lnTo>
                    <a:pt x="8078416" y="366929"/>
                  </a:lnTo>
                  <a:lnTo>
                    <a:pt x="8127127" y="349427"/>
                  </a:lnTo>
                  <a:lnTo>
                    <a:pt x="8175244" y="331908"/>
                  </a:lnTo>
                  <a:lnTo>
                    <a:pt x="8222756" y="314403"/>
                  </a:lnTo>
                  <a:lnTo>
                    <a:pt x="8269651" y="296941"/>
                  </a:lnTo>
                  <a:lnTo>
                    <a:pt x="8315919" y="279552"/>
                  </a:lnTo>
                  <a:lnTo>
                    <a:pt x="8361549" y="262265"/>
                  </a:lnTo>
                  <a:lnTo>
                    <a:pt x="8406530" y="245111"/>
                  </a:lnTo>
                  <a:lnTo>
                    <a:pt x="8450850" y="228119"/>
                  </a:lnTo>
                  <a:lnTo>
                    <a:pt x="8494500" y="211318"/>
                  </a:lnTo>
                  <a:lnTo>
                    <a:pt x="8537467" y="194739"/>
                  </a:lnTo>
                  <a:lnTo>
                    <a:pt x="8579742" y="178412"/>
                  </a:lnTo>
                  <a:lnTo>
                    <a:pt x="8621312" y="162365"/>
                  </a:lnTo>
                  <a:lnTo>
                    <a:pt x="8662169" y="146630"/>
                  </a:lnTo>
                  <a:lnTo>
                    <a:pt x="8702299" y="131235"/>
                  </a:lnTo>
                  <a:lnTo>
                    <a:pt x="8741693" y="116210"/>
                  </a:lnTo>
                  <a:lnTo>
                    <a:pt x="8780339" y="101585"/>
                  </a:lnTo>
                  <a:lnTo>
                    <a:pt x="8818227" y="87390"/>
                  </a:lnTo>
                  <a:lnTo>
                    <a:pt x="8855345" y="73655"/>
                  </a:lnTo>
                  <a:lnTo>
                    <a:pt x="8891683" y="60409"/>
                  </a:lnTo>
                  <a:lnTo>
                    <a:pt x="8961974" y="35504"/>
                  </a:lnTo>
                  <a:lnTo>
                    <a:pt x="9029013" y="12913"/>
                  </a:lnTo>
                  <a:lnTo>
                    <a:pt x="9061285" y="2560"/>
                  </a:lnTo>
                  <a:lnTo>
                    <a:pt x="9069593" y="0"/>
                  </a:lnTo>
                </a:path>
              </a:pathLst>
            </a:custGeom>
            <a:ln w="10774">
              <a:solidFill>
                <a:srgbClr val="87A34D"/>
              </a:solidFill>
            </a:ln>
          </p:spPr>
          <p:txBody>
            <a:bodyPr wrap="square" lIns="0" tIns="0" rIns="0" bIns="0" rtlCol="0"/>
            <a:lstStyle/>
            <a:p>
              <a:endParaRPr/>
            </a:p>
          </p:txBody>
        </p:sp>
        <p:sp>
          <p:nvSpPr>
            <p:cNvPr id="7" name="object 7"/>
            <p:cNvSpPr/>
            <p:nvPr/>
          </p:nvSpPr>
          <p:spPr>
            <a:xfrm>
              <a:off x="7" y="56967"/>
              <a:ext cx="9144000" cy="892810"/>
            </a:xfrm>
            <a:custGeom>
              <a:avLst/>
              <a:gdLst/>
              <a:ahLst/>
              <a:cxnLst/>
              <a:rect l="l" t="t" r="r" b="b"/>
              <a:pathLst>
                <a:path w="9144000" h="892810">
                  <a:moveTo>
                    <a:pt x="0" y="892460"/>
                  </a:moveTo>
                  <a:lnTo>
                    <a:pt x="52556" y="882917"/>
                  </a:lnTo>
                  <a:lnTo>
                    <a:pt x="110528" y="871362"/>
                  </a:lnTo>
                  <a:lnTo>
                    <a:pt x="173708" y="857976"/>
                  </a:lnTo>
                  <a:lnTo>
                    <a:pt x="241890" y="842936"/>
                  </a:lnTo>
                  <a:lnTo>
                    <a:pt x="314867" y="826421"/>
                  </a:lnTo>
                  <a:lnTo>
                    <a:pt x="353089" y="817666"/>
                  </a:lnTo>
                  <a:lnTo>
                    <a:pt x="392432" y="808610"/>
                  </a:lnTo>
                  <a:lnTo>
                    <a:pt x="432870" y="799274"/>
                  </a:lnTo>
                  <a:lnTo>
                    <a:pt x="474378" y="789682"/>
                  </a:lnTo>
                  <a:lnTo>
                    <a:pt x="516930" y="779854"/>
                  </a:lnTo>
                  <a:lnTo>
                    <a:pt x="560499" y="769814"/>
                  </a:lnTo>
                  <a:lnTo>
                    <a:pt x="605060" y="759585"/>
                  </a:lnTo>
                  <a:lnTo>
                    <a:pt x="650587" y="749187"/>
                  </a:lnTo>
                  <a:lnTo>
                    <a:pt x="697055" y="738644"/>
                  </a:lnTo>
                  <a:lnTo>
                    <a:pt x="744436" y="727978"/>
                  </a:lnTo>
                  <a:lnTo>
                    <a:pt x="792707" y="717211"/>
                  </a:lnTo>
                  <a:lnTo>
                    <a:pt x="841839" y="706366"/>
                  </a:lnTo>
                  <a:lnTo>
                    <a:pt x="891809" y="695464"/>
                  </a:lnTo>
                  <a:lnTo>
                    <a:pt x="942590" y="684529"/>
                  </a:lnTo>
                  <a:lnTo>
                    <a:pt x="994155" y="673582"/>
                  </a:lnTo>
                  <a:lnTo>
                    <a:pt x="1046480" y="662647"/>
                  </a:lnTo>
                  <a:lnTo>
                    <a:pt x="1099538" y="651744"/>
                  </a:lnTo>
                  <a:lnTo>
                    <a:pt x="1153304" y="640897"/>
                  </a:lnTo>
                  <a:lnTo>
                    <a:pt x="1207751" y="630128"/>
                  </a:lnTo>
                  <a:lnTo>
                    <a:pt x="1262854" y="619459"/>
                  </a:lnTo>
                  <a:lnTo>
                    <a:pt x="1318587" y="608913"/>
                  </a:lnTo>
                  <a:lnTo>
                    <a:pt x="1374924" y="598511"/>
                  </a:lnTo>
                  <a:lnTo>
                    <a:pt x="1431840" y="588277"/>
                  </a:lnTo>
                  <a:lnTo>
                    <a:pt x="1489308" y="578232"/>
                  </a:lnTo>
                  <a:lnTo>
                    <a:pt x="1547302" y="568399"/>
                  </a:lnTo>
                  <a:lnTo>
                    <a:pt x="1605797" y="558800"/>
                  </a:lnTo>
                  <a:lnTo>
                    <a:pt x="1664767" y="549457"/>
                  </a:lnTo>
                  <a:lnTo>
                    <a:pt x="1724185" y="540394"/>
                  </a:lnTo>
                  <a:lnTo>
                    <a:pt x="1784027" y="531631"/>
                  </a:lnTo>
                  <a:lnTo>
                    <a:pt x="1844266" y="523193"/>
                  </a:lnTo>
                  <a:lnTo>
                    <a:pt x="1904877" y="515099"/>
                  </a:lnTo>
                  <a:lnTo>
                    <a:pt x="1965833" y="507374"/>
                  </a:lnTo>
                  <a:lnTo>
                    <a:pt x="2027109" y="500040"/>
                  </a:lnTo>
                  <a:lnTo>
                    <a:pt x="2088678" y="493118"/>
                  </a:lnTo>
                  <a:lnTo>
                    <a:pt x="2150516" y="486631"/>
                  </a:lnTo>
                  <a:lnTo>
                    <a:pt x="2212596" y="480602"/>
                  </a:lnTo>
                  <a:lnTo>
                    <a:pt x="2274892" y="475053"/>
                  </a:lnTo>
                  <a:lnTo>
                    <a:pt x="2337378" y="470006"/>
                  </a:lnTo>
                  <a:lnTo>
                    <a:pt x="2400029" y="465483"/>
                  </a:lnTo>
                  <a:lnTo>
                    <a:pt x="2462819" y="461507"/>
                  </a:lnTo>
                  <a:lnTo>
                    <a:pt x="2525722" y="458099"/>
                  </a:lnTo>
                  <a:lnTo>
                    <a:pt x="2588711" y="455284"/>
                  </a:lnTo>
                  <a:lnTo>
                    <a:pt x="2630525" y="453792"/>
                  </a:lnTo>
                  <a:lnTo>
                    <a:pt x="2672984" y="452616"/>
                  </a:lnTo>
                  <a:lnTo>
                    <a:pt x="2716071" y="451750"/>
                  </a:lnTo>
                  <a:lnTo>
                    <a:pt x="2759769" y="451183"/>
                  </a:lnTo>
                  <a:lnTo>
                    <a:pt x="2804063" y="450907"/>
                  </a:lnTo>
                  <a:lnTo>
                    <a:pt x="2848935" y="450914"/>
                  </a:lnTo>
                  <a:lnTo>
                    <a:pt x="2894368" y="451195"/>
                  </a:lnTo>
                  <a:lnTo>
                    <a:pt x="2940346" y="451742"/>
                  </a:lnTo>
                  <a:lnTo>
                    <a:pt x="2986851" y="452545"/>
                  </a:lnTo>
                  <a:lnTo>
                    <a:pt x="3033868" y="453595"/>
                  </a:lnTo>
                  <a:lnTo>
                    <a:pt x="3081379" y="454886"/>
                  </a:lnTo>
                  <a:lnTo>
                    <a:pt x="3129368" y="456407"/>
                  </a:lnTo>
                  <a:lnTo>
                    <a:pt x="3177817" y="458150"/>
                  </a:lnTo>
                  <a:lnTo>
                    <a:pt x="3226710" y="460106"/>
                  </a:lnTo>
                  <a:lnTo>
                    <a:pt x="3276031" y="462267"/>
                  </a:lnTo>
                  <a:lnTo>
                    <a:pt x="3325763" y="464625"/>
                  </a:lnTo>
                  <a:lnTo>
                    <a:pt x="3375888" y="467170"/>
                  </a:lnTo>
                  <a:lnTo>
                    <a:pt x="3426390" y="469894"/>
                  </a:lnTo>
                  <a:lnTo>
                    <a:pt x="3477253" y="472788"/>
                  </a:lnTo>
                  <a:lnTo>
                    <a:pt x="3528459" y="475843"/>
                  </a:lnTo>
                  <a:lnTo>
                    <a:pt x="3579992" y="479052"/>
                  </a:lnTo>
                  <a:lnTo>
                    <a:pt x="3631835" y="482405"/>
                  </a:lnTo>
                  <a:lnTo>
                    <a:pt x="3683971" y="485894"/>
                  </a:lnTo>
                  <a:lnTo>
                    <a:pt x="3736383" y="489509"/>
                  </a:lnTo>
                  <a:lnTo>
                    <a:pt x="3789056" y="493243"/>
                  </a:lnTo>
                  <a:lnTo>
                    <a:pt x="3841971" y="497087"/>
                  </a:lnTo>
                  <a:lnTo>
                    <a:pt x="3895113" y="501032"/>
                  </a:lnTo>
                  <a:lnTo>
                    <a:pt x="3948464" y="505069"/>
                  </a:lnTo>
                  <a:lnTo>
                    <a:pt x="4002008" y="509191"/>
                  </a:lnTo>
                  <a:lnTo>
                    <a:pt x="4055728" y="513387"/>
                  </a:lnTo>
                  <a:lnTo>
                    <a:pt x="4109607" y="517650"/>
                  </a:lnTo>
                  <a:lnTo>
                    <a:pt x="4163628" y="521971"/>
                  </a:lnTo>
                  <a:lnTo>
                    <a:pt x="4217775" y="526341"/>
                  </a:lnTo>
                  <a:lnTo>
                    <a:pt x="4272031" y="530752"/>
                  </a:lnTo>
                  <a:lnTo>
                    <a:pt x="4326380" y="535194"/>
                  </a:lnTo>
                  <a:lnTo>
                    <a:pt x="4380804" y="539660"/>
                  </a:lnTo>
                  <a:lnTo>
                    <a:pt x="4435286" y="544141"/>
                  </a:lnTo>
                  <a:lnTo>
                    <a:pt x="4489810" y="548628"/>
                  </a:lnTo>
                  <a:lnTo>
                    <a:pt x="4544360" y="553112"/>
                  </a:lnTo>
                  <a:lnTo>
                    <a:pt x="4598918" y="557585"/>
                  </a:lnTo>
                  <a:lnTo>
                    <a:pt x="4653467" y="562038"/>
                  </a:lnTo>
                  <a:lnTo>
                    <a:pt x="4707992" y="566463"/>
                  </a:lnTo>
                  <a:lnTo>
                    <a:pt x="4762474" y="570850"/>
                  </a:lnTo>
                  <a:lnTo>
                    <a:pt x="4816898" y="575192"/>
                  </a:lnTo>
                  <a:lnTo>
                    <a:pt x="4871247" y="579479"/>
                  </a:lnTo>
                  <a:lnTo>
                    <a:pt x="4925503" y="583704"/>
                  </a:lnTo>
                  <a:lnTo>
                    <a:pt x="4979651" y="587856"/>
                  </a:lnTo>
                  <a:lnTo>
                    <a:pt x="5033673" y="591928"/>
                  </a:lnTo>
                  <a:lnTo>
                    <a:pt x="5087552" y="595911"/>
                  </a:lnTo>
                  <a:lnTo>
                    <a:pt x="5141272" y="599797"/>
                  </a:lnTo>
                  <a:lnTo>
                    <a:pt x="5194817" y="603576"/>
                  </a:lnTo>
                  <a:lnTo>
                    <a:pt x="5248168" y="607240"/>
                  </a:lnTo>
                  <a:lnTo>
                    <a:pt x="5301311" y="610781"/>
                  </a:lnTo>
                  <a:lnTo>
                    <a:pt x="5354227" y="614190"/>
                  </a:lnTo>
                  <a:lnTo>
                    <a:pt x="5406900" y="617458"/>
                  </a:lnTo>
                  <a:lnTo>
                    <a:pt x="5459313" y="620576"/>
                  </a:lnTo>
                  <a:lnTo>
                    <a:pt x="5511450" y="623536"/>
                  </a:lnTo>
                  <a:lnTo>
                    <a:pt x="5563294" y="626329"/>
                  </a:lnTo>
                  <a:lnTo>
                    <a:pt x="5614828" y="628947"/>
                  </a:lnTo>
                  <a:lnTo>
                    <a:pt x="5666035" y="631381"/>
                  </a:lnTo>
                  <a:lnTo>
                    <a:pt x="5716898" y="633623"/>
                  </a:lnTo>
                  <a:lnTo>
                    <a:pt x="5767402" y="635662"/>
                  </a:lnTo>
                  <a:lnTo>
                    <a:pt x="5817528" y="637492"/>
                  </a:lnTo>
                  <a:lnTo>
                    <a:pt x="5867261" y="639104"/>
                  </a:lnTo>
                  <a:lnTo>
                    <a:pt x="5916583" y="640488"/>
                  </a:lnTo>
                  <a:lnTo>
                    <a:pt x="5965477" y="641636"/>
                  </a:lnTo>
                  <a:lnTo>
                    <a:pt x="6013928" y="642540"/>
                  </a:lnTo>
                  <a:lnTo>
                    <a:pt x="6061918" y="643190"/>
                  </a:lnTo>
                  <a:lnTo>
                    <a:pt x="6109431" y="643579"/>
                  </a:lnTo>
                  <a:lnTo>
                    <a:pt x="6156449" y="643697"/>
                  </a:lnTo>
                  <a:lnTo>
                    <a:pt x="6202956" y="643537"/>
                  </a:lnTo>
                  <a:lnTo>
                    <a:pt x="6248935" y="643088"/>
                  </a:lnTo>
                  <a:lnTo>
                    <a:pt x="6294370" y="642343"/>
                  </a:lnTo>
                  <a:lnTo>
                    <a:pt x="6339243" y="641293"/>
                  </a:lnTo>
                  <a:lnTo>
                    <a:pt x="6383538" y="639930"/>
                  </a:lnTo>
                  <a:lnTo>
                    <a:pt x="6427239" y="638244"/>
                  </a:lnTo>
                  <a:lnTo>
                    <a:pt x="6470328" y="636227"/>
                  </a:lnTo>
                  <a:lnTo>
                    <a:pt x="6512788" y="633871"/>
                  </a:lnTo>
                  <a:lnTo>
                    <a:pt x="6554603" y="631166"/>
                  </a:lnTo>
                  <a:lnTo>
                    <a:pt x="6616296" y="626504"/>
                  </a:lnTo>
                  <a:lnTo>
                    <a:pt x="6677690" y="621124"/>
                  </a:lnTo>
                  <a:lnTo>
                    <a:pt x="6738773" y="615052"/>
                  </a:lnTo>
                  <a:lnTo>
                    <a:pt x="6799535" y="608315"/>
                  </a:lnTo>
                  <a:lnTo>
                    <a:pt x="6859963" y="600938"/>
                  </a:lnTo>
                  <a:lnTo>
                    <a:pt x="6920047" y="592947"/>
                  </a:lnTo>
                  <a:lnTo>
                    <a:pt x="6979774" y="584367"/>
                  </a:lnTo>
                  <a:lnTo>
                    <a:pt x="7039134" y="575224"/>
                  </a:lnTo>
                  <a:lnTo>
                    <a:pt x="7098114" y="565545"/>
                  </a:lnTo>
                  <a:lnTo>
                    <a:pt x="7156704" y="555355"/>
                  </a:lnTo>
                  <a:lnTo>
                    <a:pt x="7214891" y="544680"/>
                  </a:lnTo>
                  <a:lnTo>
                    <a:pt x="7272666" y="533545"/>
                  </a:lnTo>
                  <a:lnTo>
                    <a:pt x="7330014" y="521977"/>
                  </a:lnTo>
                  <a:lnTo>
                    <a:pt x="7386927" y="510001"/>
                  </a:lnTo>
                  <a:lnTo>
                    <a:pt x="7443391" y="497643"/>
                  </a:lnTo>
                  <a:lnTo>
                    <a:pt x="7499396" y="484929"/>
                  </a:lnTo>
                  <a:lnTo>
                    <a:pt x="7554930" y="471885"/>
                  </a:lnTo>
                  <a:lnTo>
                    <a:pt x="7609981" y="458536"/>
                  </a:lnTo>
                  <a:lnTo>
                    <a:pt x="7664538" y="444909"/>
                  </a:lnTo>
                  <a:lnTo>
                    <a:pt x="7718590" y="431028"/>
                  </a:lnTo>
                  <a:lnTo>
                    <a:pt x="7772125" y="416921"/>
                  </a:lnTo>
                  <a:lnTo>
                    <a:pt x="7825131" y="402612"/>
                  </a:lnTo>
                  <a:lnTo>
                    <a:pt x="7877598" y="388128"/>
                  </a:lnTo>
                  <a:lnTo>
                    <a:pt x="7929513" y="373494"/>
                  </a:lnTo>
                  <a:lnTo>
                    <a:pt x="7980865" y="358736"/>
                  </a:lnTo>
                  <a:lnTo>
                    <a:pt x="8031643" y="343880"/>
                  </a:lnTo>
                  <a:lnTo>
                    <a:pt x="8081835" y="328952"/>
                  </a:lnTo>
                  <a:lnTo>
                    <a:pt x="8131430" y="313977"/>
                  </a:lnTo>
                  <a:lnTo>
                    <a:pt x="8180416" y="298982"/>
                  </a:lnTo>
                  <a:lnTo>
                    <a:pt x="8228782" y="283992"/>
                  </a:lnTo>
                  <a:lnTo>
                    <a:pt x="8276516" y="269033"/>
                  </a:lnTo>
                  <a:lnTo>
                    <a:pt x="8323607" y="254131"/>
                  </a:lnTo>
                  <a:lnTo>
                    <a:pt x="8370043" y="239311"/>
                  </a:lnTo>
                  <a:lnTo>
                    <a:pt x="8415813" y="224600"/>
                  </a:lnTo>
                  <a:lnTo>
                    <a:pt x="8460905" y="210022"/>
                  </a:lnTo>
                  <a:lnTo>
                    <a:pt x="8505308" y="195605"/>
                  </a:lnTo>
                  <a:lnTo>
                    <a:pt x="8549010" y="181374"/>
                  </a:lnTo>
                  <a:lnTo>
                    <a:pt x="8592001" y="167354"/>
                  </a:lnTo>
                  <a:lnTo>
                    <a:pt x="8634268" y="153572"/>
                  </a:lnTo>
                  <a:lnTo>
                    <a:pt x="8675799" y="140053"/>
                  </a:lnTo>
                  <a:lnTo>
                    <a:pt x="8716585" y="126823"/>
                  </a:lnTo>
                  <a:lnTo>
                    <a:pt x="8756612" y="113907"/>
                  </a:lnTo>
                  <a:lnTo>
                    <a:pt x="8795869" y="101333"/>
                  </a:lnTo>
                  <a:lnTo>
                    <a:pt x="8834346" y="89125"/>
                  </a:lnTo>
                  <a:lnTo>
                    <a:pt x="8872030" y="77309"/>
                  </a:lnTo>
                  <a:lnTo>
                    <a:pt x="8908911" y="65911"/>
                  </a:lnTo>
                  <a:lnTo>
                    <a:pt x="8980214" y="44473"/>
                  </a:lnTo>
                  <a:lnTo>
                    <a:pt x="9048163" y="25016"/>
                  </a:lnTo>
                  <a:lnTo>
                    <a:pt x="9112667" y="7748"/>
                  </a:lnTo>
                  <a:lnTo>
                    <a:pt x="9143598" y="0"/>
                  </a:lnTo>
                </a:path>
              </a:pathLst>
            </a:custGeom>
            <a:ln w="9524">
              <a:solidFill>
                <a:srgbClr val="8064A1"/>
              </a:solidFill>
            </a:ln>
          </p:spPr>
          <p:txBody>
            <a:bodyPr wrap="square" lIns="0" tIns="0" rIns="0" bIns="0" rtlCol="0"/>
            <a:lstStyle/>
            <a:p>
              <a:endParaRPr/>
            </a:p>
          </p:txBody>
        </p:sp>
      </p:grpSp>
      <p:sp>
        <p:nvSpPr>
          <p:cNvPr id="8" name="object 8"/>
          <p:cNvSpPr txBox="1">
            <a:spLocks noGrp="1"/>
          </p:cNvSpPr>
          <p:nvPr>
            <p:ph type="title"/>
          </p:nvPr>
        </p:nvSpPr>
        <p:spPr>
          <a:xfrm>
            <a:off x="598859" y="1046985"/>
            <a:ext cx="6437630" cy="787400"/>
          </a:xfrm>
          <a:prstGeom prst="rect">
            <a:avLst/>
          </a:prstGeom>
        </p:spPr>
        <p:txBody>
          <a:bodyPr vert="horz" wrap="square" lIns="0" tIns="12700" rIns="0" bIns="0" rtlCol="0">
            <a:spAutoFit/>
          </a:bodyPr>
          <a:lstStyle/>
          <a:p>
            <a:pPr marL="12700">
              <a:lnSpc>
                <a:spcPct val="100000"/>
              </a:lnSpc>
              <a:spcBef>
                <a:spcPts val="100"/>
              </a:spcBef>
            </a:pPr>
            <a:r>
              <a:rPr sz="5000" spc="-5" dirty="0">
                <a:solidFill>
                  <a:srgbClr val="000000"/>
                </a:solidFill>
              </a:rPr>
              <a:t>Bankalar </a:t>
            </a:r>
            <a:r>
              <a:rPr sz="5000" spc="-10" dirty="0">
                <a:solidFill>
                  <a:srgbClr val="000000"/>
                </a:solidFill>
              </a:rPr>
              <a:t>Para</a:t>
            </a:r>
            <a:r>
              <a:rPr sz="5000" spc="-105" dirty="0">
                <a:solidFill>
                  <a:srgbClr val="000000"/>
                </a:solidFill>
              </a:rPr>
              <a:t> </a:t>
            </a:r>
            <a:r>
              <a:rPr sz="5000" spc="-5" dirty="0">
                <a:solidFill>
                  <a:srgbClr val="000000"/>
                </a:solidFill>
              </a:rPr>
              <a:t>Yaratır</a:t>
            </a:r>
            <a:endParaRPr sz="5000" dirty="0"/>
          </a:p>
        </p:txBody>
      </p:sp>
      <p:sp>
        <p:nvSpPr>
          <p:cNvPr id="9" name="object 9"/>
          <p:cNvSpPr/>
          <p:nvPr/>
        </p:nvSpPr>
        <p:spPr>
          <a:xfrm>
            <a:off x="611559" y="1735956"/>
            <a:ext cx="6423660" cy="57150"/>
          </a:xfrm>
          <a:custGeom>
            <a:avLst/>
            <a:gdLst/>
            <a:ahLst/>
            <a:cxnLst/>
            <a:rect l="l" t="t" r="r" b="b"/>
            <a:pathLst>
              <a:path w="6423659" h="57150">
                <a:moveTo>
                  <a:pt x="6423399" y="57149"/>
                </a:moveTo>
                <a:lnTo>
                  <a:pt x="0" y="57149"/>
                </a:lnTo>
                <a:lnTo>
                  <a:pt x="0" y="0"/>
                </a:lnTo>
                <a:lnTo>
                  <a:pt x="6423399" y="0"/>
                </a:lnTo>
                <a:lnTo>
                  <a:pt x="6423399" y="57149"/>
                </a:lnTo>
                <a:close/>
              </a:path>
            </a:pathLst>
          </a:custGeom>
          <a:solidFill>
            <a:srgbClr val="000000"/>
          </a:solidFill>
        </p:spPr>
        <p:txBody>
          <a:bodyPr wrap="square" lIns="0" tIns="0" rIns="0" bIns="0" rtlCol="0"/>
          <a:lstStyle/>
          <a:p>
            <a:endParaRPr/>
          </a:p>
        </p:txBody>
      </p:sp>
      <p:sp>
        <p:nvSpPr>
          <p:cNvPr id="10" name="object 10"/>
          <p:cNvSpPr txBox="1"/>
          <p:nvPr/>
        </p:nvSpPr>
        <p:spPr>
          <a:xfrm>
            <a:off x="598863" y="1856227"/>
            <a:ext cx="8216900" cy="998855"/>
          </a:xfrm>
          <a:prstGeom prst="rect">
            <a:avLst/>
          </a:prstGeom>
        </p:spPr>
        <p:txBody>
          <a:bodyPr vert="horz" wrap="square" lIns="0" tIns="30480" rIns="0" bIns="0" rtlCol="0">
            <a:spAutoFit/>
          </a:bodyPr>
          <a:lstStyle/>
          <a:p>
            <a:pPr marL="12700" marR="5080" indent="351790">
              <a:lnSpc>
                <a:spcPts val="3820"/>
              </a:lnSpc>
              <a:spcBef>
                <a:spcPts val="240"/>
              </a:spcBef>
              <a:tabLst>
                <a:tab pos="1553210" algn="l"/>
                <a:tab pos="2746375" algn="l"/>
                <a:tab pos="5181600" algn="l"/>
                <a:tab pos="6374765" algn="l"/>
                <a:tab pos="7431405" algn="l"/>
              </a:tabLst>
            </a:pPr>
            <a:r>
              <a:rPr sz="3200" spc="-10" dirty="0">
                <a:latin typeface="Arial"/>
                <a:cs typeface="Arial"/>
              </a:rPr>
              <a:t>Altı</a:t>
            </a:r>
            <a:r>
              <a:rPr sz="3200" dirty="0">
                <a:latin typeface="Arial"/>
                <a:cs typeface="Arial"/>
              </a:rPr>
              <a:t>n	</a:t>
            </a:r>
            <a:r>
              <a:rPr sz="3200" spc="-5" dirty="0">
                <a:latin typeface="Arial"/>
                <a:cs typeface="Arial"/>
              </a:rPr>
              <a:t>par</a:t>
            </a:r>
            <a:r>
              <a:rPr sz="3200" dirty="0">
                <a:latin typeface="Arial"/>
                <a:cs typeface="Arial"/>
              </a:rPr>
              <a:t>a	sisteminde,	</a:t>
            </a:r>
            <a:r>
              <a:rPr sz="3200" spc="-5" dirty="0">
                <a:latin typeface="Arial"/>
                <a:cs typeface="Arial"/>
              </a:rPr>
              <a:t>par</a:t>
            </a:r>
            <a:r>
              <a:rPr sz="3200" dirty="0">
                <a:latin typeface="Arial"/>
                <a:cs typeface="Arial"/>
              </a:rPr>
              <a:t>a	</a:t>
            </a:r>
            <a:r>
              <a:rPr sz="3200" spc="-5" dirty="0">
                <a:latin typeface="Arial"/>
                <a:cs typeface="Arial"/>
              </a:rPr>
              <a:t>arz</a:t>
            </a:r>
            <a:r>
              <a:rPr sz="3200" dirty="0">
                <a:latin typeface="Arial"/>
                <a:cs typeface="Arial"/>
              </a:rPr>
              <a:t>ı	</a:t>
            </a:r>
            <a:r>
              <a:rPr sz="3200" spc="-5" dirty="0">
                <a:latin typeface="Arial"/>
                <a:cs typeface="Arial"/>
              </a:rPr>
              <a:t>altın  </a:t>
            </a:r>
            <a:r>
              <a:rPr sz="3200" dirty="0">
                <a:latin typeface="Arial"/>
                <a:cs typeface="Arial"/>
              </a:rPr>
              <a:t>rezervlerine </a:t>
            </a:r>
            <a:r>
              <a:rPr sz="3200" spc="-5" dirty="0">
                <a:latin typeface="Arial"/>
                <a:cs typeface="Arial"/>
              </a:rPr>
              <a:t>bağlı olduğundan </a:t>
            </a:r>
            <a:r>
              <a:rPr sz="3200" dirty="0">
                <a:latin typeface="Arial"/>
                <a:cs typeface="Arial"/>
              </a:rPr>
              <a:t>ve </a:t>
            </a:r>
            <a:r>
              <a:rPr sz="3200" spc="-5" dirty="0">
                <a:latin typeface="Arial"/>
                <a:cs typeface="Arial"/>
              </a:rPr>
              <a:t>altın</a:t>
            </a:r>
            <a:r>
              <a:rPr sz="3200" spc="575" dirty="0">
                <a:latin typeface="Arial"/>
                <a:cs typeface="Arial"/>
              </a:rPr>
              <a:t> </a:t>
            </a:r>
            <a:r>
              <a:rPr sz="3200" dirty="0">
                <a:latin typeface="Arial"/>
                <a:cs typeface="Arial"/>
              </a:rPr>
              <a:t>miktarı</a:t>
            </a:r>
            <a:endParaRPr sz="3200">
              <a:latin typeface="Arial"/>
              <a:cs typeface="Arial"/>
            </a:endParaRPr>
          </a:p>
        </p:txBody>
      </p:sp>
      <p:sp>
        <p:nvSpPr>
          <p:cNvPr id="11" name="object 11"/>
          <p:cNvSpPr txBox="1"/>
          <p:nvPr/>
        </p:nvSpPr>
        <p:spPr>
          <a:xfrm>
            <a:off x="598863" y="3313550"/>
            <a:ext cx="7218680" cy="513080"/>
          </a:xfrm>
          <a:prstGeom prst="rect">
            <a:avLst/>
          </a:prstGeom>
        </p:spPr>
        <p:txBody>
          <a:bodyPr vert="horz" wrap="square" lIns="0" tIns="12700" rIns="0" bIns="0" rtlCol="0">
            <a:spAutoFit/>
          </a:bodyPr>
          <a:lstStyle/>
          <a:p>
            <a:pPr marL="12700">
              <a:lnSpc>
                <a:spcPct val="100000"/>
              </a:lnSpc>
              <a:spcBef>
                <a:spcPts val="100"/>
              </a:spcBef>
              <a:tabLst>
                <a:tab pos="3449954" algn="l"/>
                <a:tab pos="4810760" algn="l"/>
              </a:tabLst>
            </a:pPr>
            <a:r>
              <a:rPr sz="3200" spc="-5" dirty="0">
                <a:latin typeface="Arial"/>
                <a:cs typeface="Arial"/>
              </a:rPr>
              <a:t>dengeliydi.Kağı</a:t>
            </a:r>
            <a:r>
              <a:rPr sz="3200" dirty="0">
                <a:latin typeface="Arial"/>
                <a:cs typeface="Arial"/>
              </a:rPr>
              <a:t>t	</a:t>
            </a:r>
            <a:r>
              <a:rPr sz="3200" spc="-5" dirty="0">
                <a:latin typeface="Arial"/>
                <a:cs typeface="Arial"/>
              </a:rPr>
              <a:t>par</a:t>
            </a:r>
            <a:r>
              <a:rPr sz="3200" dirty="0">
                <a:latin typeface="Arial"/>
                <a:cs typeface="Arial"/>
              </a:rPr>
              <a:t>a	sistemlerinde</a:t>
            </a:r>
            <a:endParaRPr sz="3200">
              <a:latin typeface="Arial"/>
              <a:cs typeface="Arial"/>
            </a:endParaRPr>
          </a:p>
        </p:txBody>
      </p:sp>
      <p:sp>
        <p:nvSpPr>
          <p:cNvPr id="12" name="object 12"/>
          <p:cNvSpPr txBox="1"/>
          <p:nvPr/>
        </p:nvSpPr>
        <p:spPr>
          <a:xfrm>
            <a:off x="598863" y="2827776"/>
            <a:ext cx="8218170" cy="998855"/>
          </a:xfrm>
          <a:prstGeom prst="rect">
            <a:avLst/>
          </a:prstGeom>
        </p:spPr>
        <p:txBody>
          <a:bodyPr vert="horz" wrap="square" lIns="0" tIns="12700" rIns="0" bIns="0" rtlCol="0">
            <a:spAutoFit/>
          </a:bodyPr>
          <a:lstStyle/>
          <a:p>
            <a:pPr marR="8890" algn="r">
              <a:lnSpc>
                <a:spcPts val="3829"/>
              </a:lnSpc>
              <a:spcBef>
                <a:spcPts val="100"/>
              </a:spcBef>
              <a:tabLst>
                <a:tab pos="1014730" algn="l"/>
                <a:tab pos="2252980" algn="l"/>
                <a:tab pos="5254625" algn="l"/>
                <a:tab pos="6450330" algn="l"/>
                <a:tab pos="7510145" algn="l"/>
              </a:tabLst>
            </a:pPr>
            <a:r>
              <a:rPr sz="3200" dirty="0">
                <a:latin typeface="Arial"/>
                <a:cs typeface="Arial"/>
              </a:rPr>
              <a:t>çok	</a:t>
            </a:r>
            <a:r>
              <a:rPr sz="3200" spc="-10" dirty="0">
                <a:latin typeface="Arial"/>
                <a:cs typeface="Arial"/>
              </a:rPr>
              <a:t>fazl</a:t>
            </a:r>
            <a:r>
              <a:rPr sz="3200" dirty="0">
                <a:latin typeface="Arial"/>
                <a:cs typeface="Arial"/>
              </a:rPr>
              <a:t>a	</a:t>
            </a:r>
            <a:r>
              <a:rPr sz="3200" spc="-5" dirty="0">
                <a:latin typeface="Arial"/>
                <a:cs typeface="Arial"/>
              </a:rPr>
              <a:t>artmadığında</a:t>
            </a:r>
            <a:r>
              <a:rPr sz="3200" dirty="0">
                <a:latin typeface="Arial"/>
                <a:cs typeface="Arial"/>
              </a:rPr>
              <a:t>n	</a:t>
            </a:r>
            <a:r>
              <a:rPr sz="3200" spc="-5" dirty="0">
                <a:latin typeface="Arial"/>
                <a:cs typeface="Arial"/>
              </a:rPr>
              <a:t>par</a:t>
            </a:r>
            <a:r>
              <a:rPr sz="3200" dirty="0">
                <a:latin typeface="Arial"/>
                <a:cs typeface="Arial"/>
              </a:rPr>
              <a:t>a	</a:t>
            </a:r>
            <a:r>
              <a:rPr sz="3200" spc="-5" dirty="0">
                <a:latin typeface="Arial"/>
                <a:cs typeface="Arial"/>
              </a:rPr>
              <a:t>arz</a:t>
            </a:r>
            <a:r>
              <a:rPr sz="3200" dirty="0">
                <a:latin typeface="Arial"/>
                <a:cs typeface="Arial"/>
              </a:rPr>
              <a:t>ı	</a:t>
            </a:r>
            <a:r>
              <a:rPr sz="3200" spc="-5" dirty="0">
                <a:latin typeface="Arial"/>
                <a:cs typeface="Arial"/>
              </a:rPr>
              <a:t>hep</a:t>
            </a:r>
            <a:endParaRPr sz="3200" dirty="0">
              <a:latin typeface="Arial"/>
              <a:cs typeface="Arial"/>
            </a:endParaRPr>
          </a:p>
          <a:p>
            <a:pPr marR="5080" algn="r">
              <a:lnSpc>
                <a:spcPts val="3829"/>
              </a:lnSpc>
            </a:pPr>
            <a:r>
              <a:rPr lang="tr-TR" sz="3200" spc="-5" dirty="0">
                <a:latin typeface="Arial"/>
                <a:cs typeface="Arial"/>
              </a:rPr>
              <a:t> </a:t>
            </a:r>
            <a:r>
              <a:rPr sz="3200" spc="-5" dirty="0" err="1">
                <a:latin typeface="Arial"/>
                <a:cs typeface="Arial"/>
              </a:rPr>
              <a:t>bu</a:t>
            </a:r>
            <a:endParaRPr sz="3200" dirty="0">
              <a:latin typeface="Arial"/>
              <a:cs typeface="Arial"/>
            </a:endParaRPr>
          </a:p>
        </p:txBody>
      </p:sp>
      <p:sp>
        <p:nvSpPr>
          <p:cNvPr id="13" name="object 13"/>
          <p:cNvSpPr txBox="1"/>
          <p:nvPr/>
        </p:nvSpPr>
        <p:spPr>
          <a:xfrm>
            <a:off x="598863" y="3799323"/>
            <a:ext cx="8209915" cy="2056130"/>
          </a:xfrm>
          <a:prstGeom prst="rect">
            <a:avLst/>
          </a:prstGeom>
        </p:spPr>
        <p:txBody>
          <a:bodyPr vert="horz" wrap="square" lIns="0" tIns="30480" rIns="0" bIns="0" rtlCol="0">
            <a:spAutoFit/>
          </a:bodyPr>
          <a:lstStyle/>
          <a:p>
            <a:pPr marL="12700" marR="5080">
              <a:lnSpc>
                <a:spcPts val="3820"/>
              </a:lnSpc>
              <a:spcBef>
                <a:spcPts val="240"/>
              </a:spcBef>
              <a:tabLst>
                <a:tab pos="1907539" algn="l"/>
                <a:tab pos="4119879" algn="l"/>
                <a:tab pos="5924550" algn="l"/>
              </a:tabLst>
            </a:pPr>
            <a:r>
              <a:rPr sz="3200" spc="-5" dirty="0">
                <a:latin typeface="Arial"/>
                <a:cs typeface="Arial"/>
              </a:rPr>
              <a:t>dengey</a:t>
            </a:r>
            <a:r>
              <a:rPr sz="3200" dirty="0">
                <a:latin typeface="Arial"/>
                <a:cs typeface="Arial"/>
              </a:rPr>
              <a:t>i	sağlamak	Merkez	</a:t>
            </a:r>
            <a:r>
              <a:rPr sz="3200" spc="-10" dirty="0">
                <a:latin typeface="Arial"/>
                <a:cs typeface="Arial"/>
              </a:rPr>
              <a:t>Bankalarının  </a:t>
            </a:r>
            <a:r>
              <a:rPr sz="3200" spc="-5" dirty="0">
                <a:latin typeface="Arial"/>
                <a:cs typeface="Arial"/>
              </a:rPr>
              <a:t>görevidir.</a:t>
            </a:r>
            <a:endParaRPr sz="3200" dirty="0">
              <a:latin typeface="Arial"/>
              <a:cs typeface="Arial"/>
            </a:endParaRPr>
          </a:p>
          <a:p>
            <a:pPr marL="12700" marR="11430" indent="339725">
              <a:lnSpc>
                <a:spcPct val="100499"/>
              </a:lnSpc>
              <a:spcBef>
                <a:spcPts val="490"/>
              </a:spcBef>
              <a:tabLst>
                <a:tab pos="2465705" algn="l"/>
                <a:tab pos="4247515" algn="l"/>
                <a:tab pos="6141720" algn="l"/>
              </a:tabLst>
            </a:pPr>
            <a:r>
              <a:rPr sz="3200" spc="-10" dirty="0">
                <a:latin typeface="Arial"/>
                <a:cs typeface="Arial"/>
              </a:rPr>
              <a:t>Bankadak</a:t>
            </a:r>
            <a:r>
              <a:rPr sz="3200" dirty="0">
                <a:latin typeface="Arial"/>
                <a:cs typeface="Arial"/>
              </a:rPr>
              <a:t>i	mevduat	</a:t>
            </a:r>
            <a:r>
              <a:rPr sz="3200" spc="-5" dirty="0">
                <a:latin typeface="Arial"/>
                <a:cs typeface="Arial"/>
              </a:rPr>
              <a:t>hesaplar</a:t>
            </a:r>
            <a:r>
              <a:rPr sz="3200" dirty="0">
                <a:latin typeface="Arial"/>
                <a:cs typeface="Arial"/>
              </a:rPr>
              <a:t>ı	</a:t>
            </a:r>
            <a:r>
              <a:rPr sz="3200" spc="-10" dirty="0">
                <a:latin typeface="Arial"/>
                <a:cs typeface="Arial"/>
              </a:rPr>
              <a:t>tedavüldeki  </a:t>
            </a:r>
            <a:r>
              <a:rPr sz="3200" spc="-5" dirty="0">
                <a:latin typeface="Arial"/>
                <a:cs typeface="Arial"/>
              </a:rPr>
              <a:t>para </a:t>
            </a:r>
            <a:r>
              <a:rPr sz="3200" dirty="0">
                <a:latin typeface="Arial"/>
                <a:cs typeface="Arial"/>
              </a:rPr>
              <a:t>miktarını </a:t>
            </a:r>
            <a:r>
              <a:rPr sz="3200" spc="-5" dirty="0">
                <a:latin typeface="Arial"/>
                <a:cs typeface="Arial"/>
              </a:rPr>
              <a:t>birkaç </a:t>
            </a:r>
            <a:r>
              <a:rPr sz="3200" dirty="0">
                <a:latin typeface="Arial"/>
                <a:cs typeface="Arial"/>
              </a:rPr>
              <a:t>kat</a:t>
            </a:r>
            <a:r>
              <a:rPr sz="3200" spc="-30" dirty="0">
                <a:latin typeface="Arial"/>
                <a:cs typeface="Arial"/>
              </a:rPr>
              <a:t> </a:t>
            </a:r>
            <a:r>
              <a:rPr sz="3200" spc="-5" dirty="0">
                <a:latin typeface="Arial"/>
                <a:cs typeface="Arial"/>
              </a:rPr>
              <a:t>aşmaktadır.</a:t>
            </a:r>
            <a:endParaRPr sz="3200" dirty="0">
              <a:latin typeface="Arial"/>
              <a:cs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5387" y="0"/>
            <a:ext cx="9154160" cy="6863715"/>
            <a:chOff x="-5387" y="0"/>
            <a:chExt cx="9154160" cy="6863715"/>
          </a:xfrm>
        </p:grpSpPr>
        <p:sp>
          <p:nvSpPr>
            <p:cNvPr id="3" name="object 3"/>
            <p:cNvSpPr/>
            <p:nvPr/>
          </p:nvSpPr>
          <p:spPr>
            <a:xfrm>
              <a:off x="0" y="0"/>
              <a:ext cx="9143981" cy="6857986"/>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0" y="0"/>
              <a:ext cx="9143981" cy="1027430"/>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4400075" y="0"/>
              <a:ext cx="4743905" cy="600066"/>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0" y="0"/>
              <a:ext cx="9069705" cy="1015365"/>
            </a:xfrm>
            <a:custGeom>
              <a:avLst/>
              <a:gdLst/>
              <a:ahLst/>
              <a:cxnLst/>
              <a:rect l="l" t="t" r="r" b="b"/>
              <a:pathLst>
                <a:path w="9069705" h="1015365">
                  <a:moveTo>
                    <a:pt x="0" y="1015119"/>
                  </a:moveTo>
                  <a:lnTo>
                    <a:pt x="53491" y="995677"/>
                  </a:lnTo>
                  <a:lnTo>
                    <a:pt x="112891" y="974489"/>
                  </a:lnTo>
                  <a:lnTo>
                    <a:pt x="177134" y="952049"/>
                  </a:lnTo>
                  <a:lnTo>
                    <a:pt x="246045" y="928521"/>
                  </a:lnTo>
                  <a:lnTo>
                    <a:pt x="282198" y="916400"/>
                  </a:lnTo>
                  <a:lnTo>
                    <a:pt x="319453" y="904070"/>
                  </a:lnTo>
                  <a:lnTo>
                    <a:pt x="357789" y="891551"/>
                  </a:lnTo>
                  <a:lnTo>
                    <a:pt x="397183" y="878863"/>
                  </a:lnTo>
                  <a:lnTo>
                    <a:pt x="437615" y="866027"/>
                  </a:lnTo>
                  <a:lnTo>
                    <a:pt x="479063" y="853064"/>
                  </a:lnTo>
                  <a:lnTo>
                    <a:pt x="521505" y="839995"/>
                  </a:lnTo>
                  <a:lnTo>
                    <a:pt x="564919" y="826840"/>
                  </a:lnTo>
                  <a:lnTo>
                    <a:pt x="609284" y="813619"/>
                  </a:lnTo>
                  <a:lnTo>
                    <a:pt x="654578" y="800355"/>
                  </a:lnTo>
                  <a:lnTo>
                    <a:pt x="700780" y="787066"/>
                  </a:lnTo>
                  <a:lnTo>
                    <a:pt x="747867" y="773774"/>
                  </a:lnTo>
                  <a:lnTo>
                    <a:pt x="795819" y="760500"/>
                  </a:lnTo>
                  <a:lnTo>
                    <a:pt x="844613" y="747265"/>
                  </a:lnTo>
                  <a:lnTo>
                    <a:pt x="894227" y="734088"/>
                  </a:lnTo>
                  <a:lnTo>
                    <a:pt x="944641" y="720991"/>
                  </a:lnTo>
                  <a:lnTo>
                    <a:pt x="995833" y="707994"/>
                  </a:lnTo>
                  <a:lnTo>
                    <a:pt x="1047780" y="695118"/>
                  </a:lnTo>
                  <a:lnTo>
                    <a:pt x="1100461" y="682384"/>
                  </a:lnTo>
                  <a:lnTo>
                    <a:pt x="1153855" y="669813"/>
                  </a:lnTo>
                  <a:lnTo>
                    <a:pt x="1207940" y="657424"/>
                  </a:lnTo>
                  <a:lnTo>
                    <a:pt x="1262694" y="645239"/>
                  </a:lnTo>
                  <a:lnTo>
                    <a:pt x="1318096" y="633279"/>
                  </a:lnTo>
                  <a:lnTo>
                    <a:pt x="1374123" y="621563"/>
                  </a:lnTo>
                  <a:lnTo>
                    <a:pt x="1430755" y="610114"/>
                  </a:lnTo>
                  <a:lnTo>
                    <a:pt x="1487970" y="598950"/>
                  </a:lnTo>
                  <a:lnTo>
                    <a:pt x="1545745" y="588094"/>
                  </a:lnTo>
                  <a:lnTo>
                    <a:pt x="1604060" y="577566"/>
                  </a:lnTo>
                  <a:lnTo>
                    <a:pt x="1662892" y="567387"/>
                  </a:lnTo>
                  <a:lnTo>
                    <a:pt x="1722220" y="557576"/>
                  </a:lnTo>
                  <a:lnTo>
                    <a:pt x="1782023" y="548155"/>
                  </a:lnTo>
                  <a:lnTo>
                    <a:pt x="1842278" y="539145"/>
                  </a:lnTo>
                  <a:lnTo>
                    <a:pt x="1902964" y="530567"/>
                  </a:lnTo>
                  <a:lnTo>
                    <a:pt x="1964060" y="522440"/>
                  </a:lnTo>
                  <a:lnTo>
                    <a:pt x="2025544" y="514785"/>
                  </a:lnTo>
                  <a:lnTo>
                    <a:pt x="2087393" y="507624"/>
                  </a:lnTo>
                  <a:lnTo>
                    <a:pt x="2149587" y="500977"/>
                  </a:lnTo>
                  <a:lnTo>
                    <a:pt x="2212103" y="494865"/>
                  </a:lnTo>
                  <a:lnTo>
                    <a:pt x="2274921" y="489308"/>
                  </a:lnTo>
                  <a:lnTo>
                    <a:pt x="2338018" y="484327"/>
                  </a:lnTo>
                  <a:lnTo>
                    <a:pt x="2401373" y="479942"/>
                  </a:lnTo>
                  <a:lnTo>
                    <a:pt x="2464964" y="476175"/>
                  </a:lnTo>
                  <a:lnTo>
                    <a:pt x="2528769" y="473046"/>
                  </a:lnTo>
                  <a:lnTo>
                    <a:pt x="2570367" y="471443"/>
                  </a:lnTo>
                  <a:lnTo>
                    <a:pt x="2612636" y="470246"/>
                  </a:lnTo>
                  <a:lnTo>
                    <a:pt x="2655560" y="469443"/>
                  </a:lnTo>
                  <a:lnTo>
                    <a:pt x="2699121" y="469024"/>
                  </a:lnTo>
                  <a:lnTo>
                    <a:pt x="2743302" y="468978"/>
                  </a:lnTo>
                  <a:lnTo>
                    <a:pt x="2788086" y="469293"/>
                  </a:lnTo>
                  <a:lnTo>
                    <a:pt x="2833455" y="469960"/>
                  </a:lnTo>
                  <a:lnTo>
                    <a:pt x="2879392" y="470966"/>
                  </a:lnTo>
                  <a:lnTo>
                    <a:pt x="2925880" y="472301"/>
                  </a:lnTo>
                  <a:lnTo>
                    <a:pt x="2972902" y="473954"/>
                  </a:lnTo>
                  <a:lnTo>
                    <a:pt x="3020440" y="475914"/>
                  </a:lnTo>
                  <a:lnTo>
                    <a:pt x="3068476" y="478170"/>
                  </a:lnTo>
                  <a:lnTo>
                    <a:pt x="3116995" y="480711"/>
                  </a:lnTo>
                  <a:lnTo>
                    <a:pt x="3165978" y="483527"/>
                  </a:lnTo>
                  <a:lnTo>
                    <a:pt x="3215408" y="486605"/>
                  </a:lnTo>
                  <a:lnTo>
                    <a:pt x="3265267" y="489936"/>
                  </a:lnTo>
                  <a:lnTo>
                    <a:pt x="3315540" y="493508"/>
                  </a:lnTo>
                  <a:lnTo>
                    <a:pt x="3366207" y="497310"/>
                  </a:lnTo>
                  <a:lnTo>
                    <a:pt x="3417252" y="501331"/>
                  </a:lnTo>
                  <a:lnTo>
                    <a:pt x="3468658" y="505561"/>
                  </a:lnTo>
                  <a:lnTo>
                    <a:pt x="3520407" y="509988"/>
                  </a:lnTo>
                  <a:lnTo>
                    <a:pt x="3572483" y="514602"/>
                  </a:lnTo>
                  <a:lnTo>
                    <a:pt x="3624866" y="519391"/>
                  </a:lnTo>
                  <a:lnTo>
                    <a:pt x="3677542" y="524345"/>
                  </a:lnTo>
                  <a:lnTo>
                    <a:pt x="3730491" y="529453"/>
                  </a:lnTo>
                  <a:lnTo>
                    <a:pt x="3783698" y="534702"/>
                  </a:lnTo>
                  <a:lnTo>
                    <a:pt x="3837144" y="540084"/>
                  </a:lnTo>
                  <a:lnTo>
                    <a:pt x="3890812" y="545586"/>
                  </a:lnTo>
                  <a:lnTo>
                    <a:pt x="3944685" y="551198"/>
                  </a:lnTo>
                  <a:lnTo>
                    <a:pt x="3998746" y="556909"/>
                  </a:lnTo>
                  <a:lnTo>
                    <a:pt x="4052977" y="562708"/>
                  </a:lnTo>
                  <a:lnTo>
                    <a:pt x="4107361" y="568583"/>
                  </a:lnTo>
                  <a:lnTo>
                    <a:pt x="4161881" y="574525"/>
                  </a:lnTo>
                  <a:lnTo>
                    <a:pt x="4216520" y="580521"/>
                  </a:lnTo>
                  <a:lnTo>
                    <a:pt x="4271260" y="586562"/>
                  </a:lnTo>
                  <a:lnTo>
                    <a:pt x="4326084" y="592635"/>
                  </a:lnTo>
                  <a:lnTo>
                    <a:pt x="4380974" y="598730"/>
                  </a:lnTo>
                  <a:lnTo>
                    <a:pt x="4435914" y="604837"/>
                  </a:lnTo>
                  <a:lnTo>
                    <a:pt x="4490885" y="610944"/>
                  </a:lnTo>
                  <a:lnTo>
                    <a:pt x="4545872" y="617040"/>
                  </a:lnTo>
                  <a:lnTo>
                    <a:pt x="4600856" y="623114"/>
                  </a:lnTo>
                  <a:lnTo>
                    <a:pt x="4655820" y="629155"/>
                  </a:lnTo>
                  <a:lnTo>
                    <a:pt x="4710747" y="635153"/>
                  </a:lnTo>
                  <a:lnTo>
                    <a:pt x="4765620" y="641096"/>
                  </a:lnTo>
                  <a:lnTo>
                    <a:pt x="4820420" y="646974"/>
                  </a:lnTo>
                  <a:lnTo>
                    <a:pt x="4875132" y="652775"/>
                  </a:lnTo>
                  <a:lnTo>
                    <a:pt x="4929738" y="658488"/>
                  </a:lnTo>
                  <a:lnTo>
                    <a:pt x="4984220" y="664103"/>
                  </a:lnTo>
                  <a:lnTo>
                    <a:pt x="5038561" y="669608"/>
                  </a:lnTo>
                  <a:lnTo>
                    <a:pt x="5092744" y="674994"/>
                  </a:lnTo>
                  <a:lnTo>
                    <a:pt x="5146751" y="680247"/>
                  </a:lnTo>
                  <a:lnTo>
                    <a:pt x="5200566" y="685359"/>
                  </a:lnTo>
                  <a:lnTo>
                    <a:pt x="5254171" y="690317"/>
                  </a:lnTo>
                  <a:lnTo>
                    <a:pt x="5307548" y="695111"/>
                  </a:lnTo>
                  <a:lnTo>
                    <a:pt x="5360681" y="699730"/>
                  </a:lnTo>
                  <a:lnTo>
                    <a:pt x="5413551" y="704163"/>
                  </a:lnTo>
                  <a:lnTo>
                    <a:pt x="5466143" y="708398"/>
                  </a:lnTo>
                  <a:lnTo>
                    <a:pt x="5518438" y="712426"/>
                  </a:lnTo>
                  <a:lnTo>
                    <a:pt x="5570419" y="716234"/>
                  </a:lnTo>
                  <a:lnTo>
                    <a:pt x="5622069" y="719813"/>
                  </a:lnTo>
                  <a:lnTo>
                    <a:pt x="5673371" y="723150"/>
                  </a:lnTo>
                  <a:lnTo>
                    <a:pt x="5724307" y="726236"/>
                  </a:lnTo>
                  <a:lnTo>
                    <a:pt x="5774860" y="729059"/>
                  </a:lnTo>
                  <a:lnTo>
                    <a:pt x="5825012" y="731608"/>
                  </a:lnTo>
                  <a:lnTo>
                    <a:pt x="5874748" y="733872"/>
                  </a:lnTo>
                  <a:lnTo>
                    <a:pt x="5924048" y="735840"/>
                  </a:lnTo>
                  <a:lnTo>
                    <a:pt x="5972896" y="737502"/>
                  </a:lnTo>
                  <a:lnTo>
                    <a:pt x="6021275" y="738846"/>
                  </a:lnTo>
                  <a:lnTo>
                    <a:pt x="6069167" y="739862"/>
                  </a:lnTo>
                  <a:lnTo>
                    <a:pt x="6116555" y="740538"/>
                  </a:lnTo>
                  <a:lnTo>
                    <a:pt x="6163421" y="740863"/>
                  </a:lnTo>
                  <a:lnTo>
                    <a:pt x="6209749" y="740827"/>
                  </a:lnTo>
                  <a:lnTo>
                    <a:pt x="6255521" y="740419"/>
                  </a:lnTo>
                  <a:lnTo>
                    <a:pt x="6300720" y="739627"/>
                  </a:lnTo>
                  <a:lnTo>
                    <a:pt x="6345329" y="738441"/>
                  </a:lnTo>
                  <a:lnTo>
                    <a:pt x="6389329" y="736849"/>
                  </a:lnTo>
                  <a:lnTo>
                    <a:pt x="6432705" y="734841"/>
                  </a:lnTo>
                  <a:lnTo>
                    <a:pt x="6475438" y="732406"/>
                  </a:lnTo>
                  <a:lnTo>
                    <a:pt x="6517511" y="729533"/>
                  </a:lnTo>
                  <a:lnTo>
                    <a:pt x="6578430" y="724569"/>
                  </a:lnTo>
                  <a:lnTo>
                    <a:pt x="6639061" y="718756"/>
                  </a:lnTo>
                  <a:lnTo>
                    <a:pt x="6699392" y="712123"/>
                  </a:lnTo>
                  <a:lnTo>
                    <a:pt x="6759413" y="704701"/>
                  </a:lnTo>
                  <a:lnTo>
                    <a:pt x="6819113" y="696518"/>
                  </a:lnTo>
                  <a:lnTo>
                    <a:pt x="6878481" y="687604"/>
                  </a:lnTo>
                  <a:lnTo>
                    <a:pt x="6937506" y="677990"/>
                  </a:lnTo>
                  <a:lnTo>
                    <a:pt x="6996176" y="667705"/>
                  </a:lnTo>
                  <a:lnTo>
                    <a:pt x="7054482" y="656779"/>
                  </a:lnTo>
                  <a:lnTo>
                    <a:pt x="7112412" y="645242"/>
                  </a:lnTo>
                  <a:lnTo>
                    <a:pt x="7169955" y="633123"/>
                  </a:lnTo>
                  <a:lnTo>
                    <a:pt x="7227100" y="620451"/>
                  </a:lnTo>
                  <a:lnTo>
                    <a:pt x="7283837" y="607258"/>
                  </a:lnTo>
                  <a:lnTo>
                    <a:pt x="7340154" y="593573"/>
                  </a:lnTo>
                  <a:lnTo>
                    <a:pt x="7396041" y="579424"/>
                  </a:lnTo>
                  <a:lnTo>
                    <a:pt x="7451486" y="564843"/>
                  </a:lnTo>
                  <a:lnTo>
                    <a:pt x="7506479" y="549858"/>
                  </a:lnTo>
                  <a:lnTo>
                    <a:pt x="7561008" y="534501"/>
                  </a:lnTo>
                  <a:lnTo>
                    <a:pt x="7615064" y="518799"/>
                  </a:lnTo>
                  <a:lnTo>
                    <a:pt x="7668634" y="502784"/>
                  </a:lnTo>
                  <a:lnTo>
                    <a:pt x="7721708" y="486484"/>
                  </a:lnTo>
                  <a:lnTo>
                    <a:pt x="7774275" y="469930"/>
                  </a:lnTo>
                  <a:lnTo>
                    <a:pt x="7826323" y="453151"/>
                  </a:lnTo>
                  <a:lnTo>
                    <a:pt x="7877843" y="436178"/>
                  </a:lnTo>
                  <a:lnTo>
                    <a:pt x="7928824" y="419039"/>
                  </a:lnTo>
                  <a:lnTo>
                    <a:pt x="7979253" y="401765"/>
                  </a:lnTo>
                  <a:lnTo>
                    <a:pt x="8029121" y="384385"/>
                  </a:lnTo>
                  <a:lnTo>
                    <a:pt x="8078416" y="366929"/>
                  </a:lnTo>
                  <a:lnTo>
                    <a:pt x="8127127" y="349427"/>
                  </a:lnTo>
                  <a:lnTo>
                    <a:pt x="8175244" y="331908"/>
                  </a:lnTo>
                  <a:lnTo>
                    <a:pt x="8222756" y="314403"/>
                  </a:lnTo>
                  <a:lnTo>
                    <a:pt x="8269651" y="296941"/>
                  </a:lnTo>
                  <a:lnTo>
                    <a:pt x="8315919" y="279552"/>
                  </a:lnTo>
                  <a:lnTo>
                    <a:pt x="8361549" y="262265"/>
                  </a:lnTo>
                  <a:lnTo>
                    <a:pt x="8406530" y="245111"/>
                  </a:lnTo>
                  <a:lnTo>
                    <a:pt x="8450850" y="228119"/>
                  </a:lnTo>
                  <a:lnTo>
                    <a:pt x="8494500" y="211318"/>
                  </a:lnTo>
                  <a:lnTo>
                    <a:pt x="8537467" y="194739"/>
                  </a:lnTo>
                  <a:lnTo>
                    <a:pt x="8579742" y="178412"/>
                  </a:lnTo>
                  <a:lnTo>
                    <a:pt x="8621312" y="162365"/>
                  </a:lnTo>
                  <a:lnTo>
                    <a:pt x="8662169" y="146630"/>
                  </a:lnTo>
                  <a:lnTo>
                    <a:pt x="8702299" y="131235"/>
                  </a:lnTo>
                  <a:lnTo>
                    <a:pt x="8741693" y="116210"/>
                  </a:lnTo>
                  <a:lnTo>
                    <a:pt x="8780339" y="101585"/>
                  </a:lnTo>
                  <a:lnTo>
                    <a:pt x="8818227" y="87390"/>
                  </a:lnTo>
                  <a:lnTo>
                    <a:pt x="8855345" y="73655"/>
                  </a:lnTo>
                  <a:lnTo>
                    <a:pt x="8891683" y="60409"/>
                  </a:lnTo>
                  <a:lnTo>
                    <a:pt x="8961974" y="35504"/>
                  </a:lnTo>
                  <a:lnTo>
                    <a:pt x="9029013" y="12913"/>
                  </a:lnTo>
                  <a:lnTo>
                    <a:pt x="9061285" y="2560"/>
                  </a:lnTo>
                  <a:lnTo>
                    <a:pt x="9069593" y="0"/>
                  </a:lnTo>
                </a:path>
              </a:pathLst>
            </a:custGeom>
            <a:ln w="10774">
              <a:solidFill>
                <a:srgbClr val="87A34D"/>
              </a:solidFill>
            </a:ln>
          </p:spPr>
          <p:txBody>
            <a:bodyPr wrap="square" lIns="0" tIns="0" rIns="0" bIns="0" rtlCol="0"/>
            <a:lstStyle/>
            <a:p>
              <a:endParaRPr/>
            </a:p>
          </p:txBody>
        </p:sp>
        <p:sp>
          <p:nvSpPr>
            <p:cNvPr id="7" name="object 7"/>
            <p:cNvSpPr/>
            <p:nvPr/>
          </p:nvSpPr>
          <p:spPr>
            <a:xfrm>
              <a:off x="7" y="56967"/>
              <a:ext cx="9144000" cy="892810"/>
            </a:xfrm>
            <a:custGeom>
              <a:avLst/>
              <a:gdLst/>
              <a:ahLst/>
              <a:cxnLst/>
              <a:rect l="l" t="t" r="r" b="b"/>
              <a:pathLst>
                <a:path w="9144000" h="892810">
                  <a:moveTo>
                    <a:pt x="0" y="892460"/>
                  </a:moveTo>
                  <a:lnTo>
                    <a:pt x="52556" y="882917"/>
                  </a:lnTo>
                  <a:lnTo>
                    <a:pt x="110528" y="871362"/>
                  </a:lnTo>
                  <a:lnTo>
                    <a:pt x="173708" y="857976"/>
                  </a:lnTo>
                  <a:lnTo>
                    <a:pt x="241890" y="842936"/>
                  </a:lnTo>
                  <a:lnTo>
                    <a:pt x="314867" y="826421"/>
                  </a:lnTo>
                  <a:lnTo>
                    <a:pt x="353089" y="817666"/>
                  </a:lnTo>
                  <a:lnTo>
                    <a:pt x="392432" y="808610"/>
                  </a:lnTo>
                  <a:lnTo>
                    <a:pt x="432870" y="799274"/>
                  </a:lnTo>
                  <a:lnTo>
                    <a:pt x="474378" y="789682"/>
                  </a:lnTo>
                  <a:lnTo>
                    <a:pt x="516930" y="779854"/>
                  </a:lnTo>
                  <a:lnTo>
                    <a:pt x="560499" y="769814"/>
                  </a:lnTo>
                  <a:lnTo>
                    <a:pt x="605060" y="759585"/>
                  </a:lnTo>
                  <a:lnTo>
                    <a:pt x="650587" y="749187"/>
                  </a:lnTo>
                  <a:lnTo>
                    <a:pt x="697055" y="738644"/>
                  </a:lnTo>
                  <a:lnTo>
                    <a:pt x="744436" y="727978"/>
                  </a:lnTo>
                  <a:lnTo>
                    <a:pt x="792707" y="717211"/>
                  </a:lnTo>
                  <a:lnTo>
                    <a:pt x="841839" y="706366"/>
                  </a:lnTo>
                  <a:lnTo>
                    <a:pt x="891809" y="695464"/>
                  </a:lnTo>
                  <a:lnTo>
                    <a:pt x="942590" y="684529"/>
                  </a:lnTo>
                  <a:lnTo>
                    <a:pt x="994155" y="673582"/>
                  </a:lnTo>
                  <a:lnTo>
                    <a:pt x="1046480" y="662647"/>
                  </a:lnTo>
                  <a:lnTo>
                    <a:pt x="1099538" y="651744"/>
                  </a:lnTo>
                  <a:lnTo>
                    <a:pt x="1153304" y="640897"/>
                  </a:lnTo>
                  <a:lnTo>
                    <a:pt x="1207751" y="630128"/>
                  </a:lnTo>
                  <a:lnTo>
                    <a:pt x="1262854" y="619459"/>
                  </a:lnTo>
                  <a:lnTo>
                    <a:pt x="1318587" y="608913"/>
                  </a:lnTo>
                  <a:lnTo>
                    <a:pt x="1374924" y="598511"/>
                  </a:lnTo>
                  <a:lnTo>
                    <a:pt x="1431840" y="588277"/>
                  </a:lnTo>
                  <a:lnTo>
                    <a:pt x="1489308" y="578232"/>
                  </a:lnTo>
                  <a:lnTo>
                    <a:pt x="1547302" y="568399"/>
                  </a:lnTo>
                  <a:lnTo>
                    <a:pt x="1605797" y="558800"/>
                  </a:lnTo>
                  <a:lnTo>
                    <a:pt x="1664767" y="549457"/>
                  </a:lnTo>
                  <a:lnTo>
                    <a:pt x="1724185" y="540394"/>
                  </a:lnTo>
                  <a:lnTo>
                    <a:pt x="1784027" y="531631"/>
                  </a:lnTo>
                  <a:lnTo>
                    <a:pt x="1844266" y="523193"/>
                  </a:lnTo>
                  <a:lnTo>
                    <a:pt x="1904877" y="515099"/>
                  </a:lnTo>
                  <a:lnTo>
                    <a:pt x="1965833" y="507374"/>
                  </a:lnTo>
                  <a:lnTo>
                    <a:pt x="2027109" y="500040"/>
                  </a:lnTo>
                  <a:lnTo>
                    <a:pt x="2088678" y="493118"/>
                  </a:lnTo>
                  <a:lnTo>
                    <a:pt x="2150516" y="486631"/>
                  </a:lnTo>
                  <a:lnTo>
                    <a:pt x="2212596" y="480602"/>
                  </a:lnTo>
                  <a:lnTo>
                    <a:pt x="2274892" y="475053"/>
                  </a:lnTo>
                  <a:lnTo>
                    <a:pt x="2337378" y="470006"/>
                  </a:lnTo>
                  <a:lnTo>
                    <a:pt x="2400029" y="465483"/>
                  </a:lnTo>
                  <a:lnTo>
                    <a:pt x="2462819" y="461507"/>
                  </a:lnTo>
                  <a:lnTo>
                    <a:pt x="2525722" y="458099"/>
                  </a:lnTo>
                  <a:lnTo>
                    <a:pt x="2588711" y="455284"/>
                  </a:lnTo>
                  <a:lnTo>
                    <a:pt x="2630525" y="453792"/>
                  </a:lnTo>
                  <a:lnTo>
                    <a:pt x="2672984" y="452616"/>
                  </a:lnTo>
                  <a:lnTo>
                    <a:pt x="2716071" y="451750"/>
                  </a:lnTo>
                  <a:lnTo>
                    <a:pt x="2759769" y="451183"/>
                  </a:lnTo>
                  <a:lnTo>
                    <a:pt x="2804063" y="450907"/>
                  </a:lnTo>
                  <a:lnTo>
                    <a:pt x="2848935" y="450914"/>
                  </a:lnTo>
                  <a:lnTo>
                    <a:pt x="2894368" y="451195"/>
                  </a:lnTo>
                  <a:lnTo>
                    <a:pt x="2940346" y="451742"/>
                  </a:lnTo>
                  <a:lnTo>
                    <a:pt x="2986851" y="452545"/>
                  </a:lnTo>
                  <a:lnTo>
                    <a:pt x="3033868" y="453595"/>
                  </a:lnTo>
                  <a:lnTo>
                    <a:pt x="3081379" y="454886"/>
                  </a:lnTo>
                  <a:lnTo>
                    <a:pt x="3129368" y="456407"/>
                  </a:lnTo>
                  <a:lnTo>
                    <a:pt x="3177817" y="458150"/>
                  </a:lnTo>
                  <a:lnTo>
                    <a:pt x="3226710" y="460106"/>
                  </a:lnTo>
                  <a:lnTo>
                    <a:pt x="3276031" y="462267"/>
                  </a:lnTo>
                  <a:lnTo>
                    <a:pt x="3325763" y="464625"/>
                  </a:lnTo>
                  <a:lnTo>
                    <a:pt x="3375888" y="467170"/>
                  </a:lnTo>
                  <a:lnTo>
                    <a:pt x="3426390" y="469894"/>
                  </a:lnTo>
                  <a:lnTo>
                    <a:pt x="3477253" y="472788"/>
                  </a:lnTo>
                  <a:lnTo>
                    <a:pt x="3528459" y="475843"/>
                  </a:lnTo>
                  <a:lnTo>
                    <a:pt x="3579992" y="479052"/>
                  </a:lnTo>
                  <a:lnTo>
                    <a:pt x="3631835" y="482405"/>
                  </a:lnTo>
                  <a:lnTo>
                    <a:pt x="3683971" y="485894"/>
                  </a:lnTo>
                  <a:lnTo>
                    <a:pt x="3736383" y="489509"/>
                  </a:lnTo>
                  <a:lnTo>
                    <a:pt x="3789056" y="493243"/>
                  </a:lnTo>
                  <a:lnTo>
                    <a:pt x="3841971" y="497087"/>
                  </a:lnTo>
                  <a:lnTo>
                    <a:pt x="3895113" y="501032"/>
                  </a:lnTo>
                  <a:lnTo>
                    <a:pt x="3948464" y="505069"/>
                  </a:lnTo>
                  <a:lnTo>
                    <a:pt x="4002008" y="509191"/>
                  </a:lnTo>
                  <a:lnTo>
                    <a:pt x="4055728" y="513387"/>
                  </a:lnTo>
                  <a:lnTo>
                    <a:pt x="4109607" y="517650"/>
                  </a:lnTo>
                  <a:lnTo>
                    <a:pt x="4163628" y="521971"/>
                  </a:lnTo>
                  <a:lnTo>
                    <a:pt x="4217775" y="526341"/>
                  </a:lnTo>
                  <a:lnTo>
                    <a:pt x="4272031" y="530752"/>
                  </a:lnTo>
                  <a:lnTo>
                    <a:pt x="4326380" y="535194"/>
                  </a:lnTo>
                  <a:lnTo>
                    <a:pt x="4380804" y="539660"/>
                  </a:lnTo>
                  <a:lnTo>
                    <a:pt x="4435286" y="544141"/>
                  </a:lnTo>
                  <a:lnTo>
                    <a:pt x="4489810" y="548628"/>
                  </a:lnTo>
                  <a:lnTo>
                    <a:pt x="4544360" y="553112"/>
                  </a:lnTo>
                  <a:lnTo>
                    <a:pt x="4598918" y="557585"/>
                  </a:lnTo>
                  <a:lnTo>
                    <a:pt x="4653467" y="562038"/>
                  </a:lnTo>
                  <a:lnTo>
                    <a:pt x="4707992" y="566463"/>
                  </a:lnTo>
                  <a:lnTo>
                    <a:pt x="4762474" y="570850"/>
                  </a:lnTo>
                  <a:lnTo>
                    <a:pt x="4816898" y="575192"/>
                  </a:lnTo>
                  <a:lnTo>
                    <a:pt x="4871247" y="579479"/>
                  </a:lnTo>
                  <a:lnTo>
                    <a:pt x="4925503" y="583704"/>
                  </a:lnTo>
                  <a:lnTo>
                    <a:pt x="4979651" y="587856"/>
                  </a:lnTo>
                  <a:lnTo>
                    <a:pt x="5033673" y="591928"/>
                  </a:lnTo>
                  <a:lnTo>
                    <a:pt x="5087552" y="595911"/>
                  </a:lnTo>
                  <a:lnTo>
                    <a:pt x="5141272" y="599797"/>
                  </a:lnTo>
                  <a:lnTo>
                    <a:pt x="5194817" y="603576"/>
                  </a:lnTo>
                  <a:lnTo>
                    <a:pt x="5248168" y="607240"/>
                  </a:lnTo>
                  <a:lnTo>
                    <a:pt x="5301311" y="610781"/>
                  </a:lnTo>
                  <a:lnTo>
                    <a:pt x="5354227" y="614190"/>
                  </a:lnTo>
                  <a:lnTo>
                    <a:pt x="5406900" y="617458"/>
                  </a:lnTo>
                  <a:lnTo>
                    <a:pt x="5459313" y="620576"/>
                  </a:lnTo>
                  <a:lnTo>
                    <a:pt x="5511450" y="623536"/>
                  </a:lnTo>
                  <a:lnTo>
                    <a:pt x="5563294" y="626329"/>
                  </a:lnTo>
                  <a:lnTo>
                    <a:pt x="5614828" y="628947"/>
                  </a:lnTo>
                  <a:lnTo>
                    <a:pt x="5666035" y="631381"/>
                  </a:lnTo>
                  <a:lnTo>
                    <a:pt x="5716898" y="633623"/>
                  </a:lnTo>
                  <a:lnTo>
                    <a:pt x="5767402" y="635662"/>
                  </a:lnTo>
                  <a:lnTo>
                    <a:pt x="5817528" y="637492"/>
                  </a:lnTo>
                  <a:lnTo>
                    <a:pt x="5867261" y="639104"/>
                  </a:lnTo>
                  <a:lnTo>
                    <a:pt x="5916583" y="640488"/>
                  </a:lnTo>
                  <a:lnTo>
                    <a:pt x="5965477" y="641636"/>
                  </a:lnTo>
                  <a:lnTo>
                    <a:pt x="6013928" y="642540"/>
                  </a:lnTo>
                  <a:lnTo>
                    <a:pt x="6061918" y="643190"/>
                  </a:lnTo>
                  <a:lnTo>
                    <a:pt x="6109431" y="643579"/>
                  </a:lnTo>
                  <a:lnTo>
                    <a:pt x="6156449" y="643697"/>
                  </a:lnTo>
                  <a:lnTo>
                    <a:pt x="6202956" y="643537"/>
                  </a:lnTo>
                  <a:lnTo>
                    <a:pt x="6248935" y="643088"/>
                  </a:lnTo>
                  <a:lnTo>
                    <a:pt x="6294370" y="642343"/>
                  </a:lnTo>
                  <a:lnTo>
                    <a:pt x="6339243" y="641293"/>
                  </a:lnTo>
                  <a:lnTo>
                    <a:pt x="6383538" y="639930"/>
                  </a:lnTo>
                  <a:lnTo>
                    <a:pt x="6427239" y="638244"/>
                  </a:lnTo>
                  <a:lnTo>
                    <a:pt x="6470328" y="636227"/>
                  </a:lnTo>
                  <a:lnTo>
                    <a:pt x="6512788" y="633871"/>
                  </a:lnTo>
                  <a:lnTo>
                    <a:pt x="6554603" y="631166"/>
                  </a:lnTo>
                  <a:lnTo>
                    <a:pt x="6616296" y="626504"/>
                  </a:lnTo>
                  <a:lnTo>
                    <a:pt x="6677690" y="621124"/>
                  </a:lnTo>
                  <a:lnTo>
                    <a:pt x="6738773" y="615052"/>
                  </a:lnTo>
                  <a:lnTo>
                    <a:pt x="6799535" y="608315"/>
                  </a:lnTo>
                  <a:lnTo>
                    <a:pt x="6859963" y="600938"/>
                  </a:lnTo>
                  <a:lnTo>
                    <a:pt x="6920047" y="592947"/>
                  </a:lnTo>
                  <a:lnTo>
                    <a:pt x="6979774" y="584367"/>
                  </a:lnTo>
                  <a:lnTo>
                    <a:pt x="7039134" y="575224"/>
                  </a:lnTo>
                  <a:lnTo>
                    <a:pt x="7098114" y="565545"/>
                  </a:lnTo>
                  <a:lnTo>
                    <a:pt x="7156704" y="555355"/>
                  </a:lnTo>
                  <a:lnTo>
                    <a:pt x="7214891" y="544680"/>
                  </a:lnTo>
                  <a:lnTo>
                    <a:pt x="7272666" y="533545"/>
                  </a:lnTo>
                  <a:lnTo>
                    <a:pt x="7330014" y="521977"/>
                  </a:lnTo>
                  <a:lnTo>
                    <a:pt x="7386927" y="510001"/>
                  </a:lnTo>
                  <a:lnTo>
                    <a:pt x="7443391" y="497643"/>
                  </a:lnTo>
                  <a:lnTo>
                    <a:pt x="7499396" y="484929"/>
                  </a:lnTo>
                  <a:lnTo>
                    <a:pt x="7554930" y="471885"/>
                  </a:lnTo>
                  <a:lnTo>
                    <a:pt x="7609981" y="458536"/>
                  </a:lnTo>
                  <a:lnTo>
                    <a:pt x="7664538" y="444909"/>
                  </a:lnTo>
                  <a:lnTo>
                    <a:pt x="7718590" y="431028"/>
                  </a:lnTo>
                  <a:lnTo>
                    <a:pt x="7772125" y="416921"/>
                  </a:lnTo>
                  <a:lnTo>
                    <a:pt x="7825131" y="402612"/>
                  </a:lnTo>
                  <a:lnTo>
                    <a:pt x="7877598" y="388128"/>
                  </a:lnTo>
                  <a:lnTo>
                    <a:pt x="7929513" y="373494"/>
                  </a:lnTo>
                  <a:lnTo>
                    <a:pt x="7980865" y="358736"/>
                  </a:lnTo>
                  <a:lnTo>
                    <a:pt x="8031643" y="343880"/>
                  </a:lnTo>
                  <a:lnTo>
                    <a:pt x="8081835" y="328952"/>
                  </a:lnTo>
                  <a:lnTo>
                    <a:pt x="8131430" y="313977"/>
                  </a:lnTo>
                  <a:lnTo>
                    <a:pt x="8180416" y="298982"/>
                  </a:lnTo>
                  <a:lnTo>
                    <a:pt x="8228782" y="283992"/>
                  </a:lnTo>
                  <a:lnTo>
                    <a:pt x="8276516" y="269033"/>
                  </a:lnTo>
                  <a:lnTo>
                    <a:pt x="8323607" y="254131"/>
                  </a:lnTo>
                  <a:lnTo>
                    <a:pt x="8370043" y="239311"/>
                  </a:lnTo>
                  <a:lnTo>
                    <a:pt x="8415813" y="224600"/>
                  </a:lnTo>
                  <a:lnTo>
                    <a:pt x="8460905" y="210022"/>
                  </a:lnTo>
                  <a:lnTo>
                    <a:pt x="8505308" y="195605"/>
                  </a:lnTo>
                  <a:lnTo>
                    <a:pt x="8549010" y="181374"/>
                  </a:lnTo>
                  <a:lnTo>
                    <a:pt x="8592001" y="167354"/>
                  </a:lnTo>
                  <a:lnTo>
                    <a:pt x="8634268" y="153572"/>
                  </a:lnTo>
                  <a:lnTo>
                    <a:pt x="8675799" y="140053"/>
                  </a:lnTo>
                  <a:lnTo>
                    <a:pt x="8716585" y="126823"/>
                  </a:lnTo>
                  <a:lnTo>
                    <a:pt x="8756612" y="113907"/>
                  </a:lnTo>
                  <a:lnTo>
                    <a:pt x="8795869" y="101333"/>
                  </a:lnTo>
                  <a:lnTo>
                    <a:pt x="8834346" y="89125"/>
                  </a:lnTo>
                  <a:lnTo>
                    <a:pt x="8872030" y="77309"/>
                  </a:lnTo>
                  <a:lnTo>
                    <a:pt x="8908911" y="65911"/>
                  </a:lnTo>
                  <a:lnTo>
                    <a:pt x="8980214" y="44473"/>
                  </a:lnTo>
                  <a:lnTo>
                    <a:pt x="9048163" y="25016"/>
                  </a:lnTo>
                  <a:lnTo>
                    <a:pt x="9112667" y="7748"/>
                  </a:lnTo>
                  <a:lnTo>
                    <a:pt x="9143598" y="0"/>
                  </a:lnTo>
                </a:path>
              </a:pathLst>
            </a:custGeom>
            <a:ln w="9524">
              <a:solidFill>
                <a:srgbClr val="8064A1"/>
              </a:solidFill>
            </a:ln>
          </p:spPr>
          <p:txBody>
            <a:bodyPr wrap="square" lIns="0" tIns="0" rIns="0" bIns="0" rtlCol="0"/>
            <a:lstStyle/>
            <a:p>
              <a:endParaRPr/>
            </a:p>
          </p:txBody>
        </p:sp>
      </p:grpSp>
      <p:sp>
        <p:nvSpPr>
          <p:cNvPr id="8" name="object 8"/>
          <p:cNvSpPr txBox="1">
            <a:spLocks noGrp="1"/>
          </p:cNvSpPr>
          <p:nvPr>
            <p:ph type="title"/>
          </p:nvPr>
        </p:nvSpPr>
        <p:spPr>
          <a:xfrm>
            <a:off x="602804" y="1125725"/>
            <a:ext cx="6362065" cy="711200"/>
          </a:xfrm>
          <a:prstGeom prst="rect">
            <a:avLst/>
          </a:prstGeom>
        </p:spPr>
        <p:txBody>
          <a:bodyPr vert="horz" wrap="square" lIns="0" tIns="12700" rIns="0" bIns="0" rtlCol="0">
            <a:spAutoFit/>
          </a:bodyPr>
          <a:lstStyle/>
          <a:p>
            <a:pPr marL="12700">
              <a:lnSpc>
                <a:spcPct val="100000"/>
              </a:lnSpc>
              <a:spcBef>
                <a:spcPts val="100"/>
              </a:spcBef>
            </a:pPr>
            <a:r>
              <a:rPr sz="4500" spc="-10" dirty="0"/>
              <a:t>Zorunlu </a:t>
            </a:r>
            <a:r>
              <a:rPr sz="4500" spc="-5" dirty="0"/>
              <a:t>Karşılık </a:t>
            </a:r>
            <a:r>
              <a:rPr sz="4500" spc="-10" dirty="0"/>
              <a:t>Oranı</a:t>
            </a:r>
            <a:r>
              <a:rPr sz="4500" spc="-100" dirty="0"/>
              <a:t> </a:t>
            </a:r>
            <a:r>
              <a:rPr sz="4500" dirty="0"/>
              <a:t>:</a:t>
            </a:r>
            <a:endParaRPr sz="4500"/>
          </a:p>
        </p:txBody>
      </p:sp>
      <p:sp>
        <p:nvSpPr>
          <p:cNvPr id="9" name="object 9"/>
          <p:cNvSpPr txBox="1"/>
          <p:nvPr/>
        </p:nvSpPr>
        <p:spPr>
          <a:xfrm>
            <a:off x="437490" y="1947667"/>
            <a:ext cx="8175625" cy="3382977"/>
          </a:xfrm>
          <a:prstGeom prst="rect">
            <a:avLst/>
          </a:prstGeom>
        </p:spPr>
        <p:txBody>
          <a:bodyPr vert="horz" wrap="square" lIns="0" tIns="8255" rIns="0" bIns="0" rtlCol="0">
            <a:spAutoFit/>
          </a:bodyPr>
          <a:lstStyle/>
          <a:p>
            <a:pPr marL="379730" marR="5080" indent="-367665" algn="just">
              <a:lnSpc>
                <a:spcPct val="101000"/>
              </a:lnSpc>
              <a:spcBef>
                <a:spcPts val="65"/>
              </a:spcBef>
              <a:buClr>
                <a:srgbClr val="9ABA59"/>
              </a:buClr>
              <a:buSzPct val="94230"/>
              <a:buFont typeface="Noto Sans Symbols"/>
              <a:buChar char="⚫"/>
              <a:tabLst>
                <a:tab pos="380365" algn="l"/>
              </a:tabLst>
            </a:pPr>
            <a:r>
              <a:rPr sz="2600" dirty="0">
                <a:latin typeface="Arial"/>
                <a:cs typeface="Arial"/>
              </a:rPr>
              <a:t>Mevduat kabul </a:t>
            </a:r>
            <a:r>
              <a:rPr sz="2600" spc="-5" dirty="0">
                <a:latin typeface="Arial"/>
                <a:cs typeface="Arial"/>
              </a:rPr>
              <a:t>eden finansal </a:t>
            </a:r>
            <a:r>
              <a:rPr sz="2600" dirty="0">
                <a:latin typeface="Arial"/>
                <a:cs typeface="Arial"/>
              </a:rPr>
              <a:t>kurumların </a:t>
            </a:r>
            <a:r>
              <a:rPr sz="2600" spc="-5" dirty="0">
                <a:latin typeface="Arial"/>
                <a:cs typeface="Arial"/>
              </a:rPr>
              <a:t>bu  </a:t>
            </a:r>
            <a:r>
              <a:rPr sz="2600" dirty="0">
                <a:latin typeface="Arial"/>
                <a:cs typeface="Arial"/>
              </a:rPr>
              <a:t>mevduatlara karşılık </a:t>
            </a:r>
            <a:r>
              <a:rPr sz="2600" spc="-5" dirty="0">
                <a:latin typeface="Arial"/>
                <a:cs typeface="Arial"/>
              </a:rPr>
              <a:t>olarak </a:t>
            </a:r>
            <a:r>
              <a:rPr sz="2600" dirty="0">
                <a:latin typeface="Arial"/>
                <a:cs typeface="Arial"/>
              </a:rPr>
              <a:t>merkez </a:t>
            </a:r>
            <a:r>
              <a:rPr sz="2600" spc="-5" dirty="0">
                <a:latin typeface="Arial"/>
                <a:cs typeface="Arial"/>
              </a:rPr>
              <a:t>bankasında  tutmak </a:t>
            </a:r>
            <a:r>
              <a:rPr sz="2600" dirty="0">
                <a:latin typeface="Arial"/>
                <a:cs typeface="Arial"/>
              </a:rPr>
              <a:t>zorunda </a:t>
            </a:r>
            <a:r>
              <a:rPr sz="2600" spc="-5" dirty="0">
                <a:latin typeface="Arial"/>
                <a:cs typeface="Arial"/>
              </a:rPr>
              <a:t>oldukları </a:t>
            </a:r>
            <a:r>
              <a:rPr sz="2600" dirty="0">
                <a:latin typeface="Arial"/>
                <a:cs typeface="Arial"/>
              </a:rPr>
              <a:t>mevduatlarının kanunen  saptanan </a:t>
            </a:r>
            <a:r>
              <a:rPr sz="2600" spc="-5" dirty="0">
                <a:latin typeface="Arial"/>
                <a:cs typeface="Arial"/>
              </a:rPr>
              <a:t>oranını ifade etmektedir. </a:t>
            </a:r>
            <a:r>
              <a:rPr sz="2600" dirty="0">
                <a:latin typeface="Arial"/>
                <a:cs typeface="Arial"/>
              </a:rPr>
              <a:t>Merkez </a:t>
            </a:r>
            <a:r>
              <a:rPr sz="2600" spc="-5" dirty="0">
                <a:latin typeface="Arial"/>
                <a:cs typeface="Arial"/>
              </a:rPr>
              <a:t>bankaları  bu oranı bir </a:t>
            </a:r>
            <a:r>
              <a:rPr sz="2600" u="heavy" spc="-5" dirty="0">
                <a:uFill>
                  <a:solidFill>
                    <a:srgbClr val="000000"/>
                  </a:solidFill>
                </a:uFill>
                <a:latin typeface="Arial"/>
                <a:cs typeface="Arial"/>
              </a:rPr>
              <a:t>para politikası aracı</a:t>
            </a:r>
            <a:r>
              <a:rPr sz="2600" spc="-5" dirty="0">
                <a:latin typeface="Arial"/>
                <a:cs typeface="Arial"/>
              </a:rPr>
              <a:t> olarak</a:t>
            </a:r>
            <a:r>
              <a:rPr sz="2600" spc="-35" dirty="0">
                <a:latin typeface="Arial"/>
                <a:cs typeface="Arial"/>
              </a:rPr>
              <a:t> </a:t>
            </a:r>
            <a:r>
              <a:rPr sz="2600" dirty="0">
                <a:latin typeface="Arial"/>
                <a:cs typeface="Arial"/>
              </a:rPr>
              <a:t>kullanır.</a:t>
            </a:r>
          </a:p>
          <a:p>
            <a:pPr marL="379730" indent="-367665" algn="just">
              <a:lnSpc>
                <a:spcPct val="100000"/>
              </a:lnSpc>
              <a:spcBef>
                <a:spcPts val="550"/>
              </a:spcBef>
              <a:buClr>
                <a:srgbClr val="9ABA59"/>
              </a:buClr>
              <a:buSzPct val="94230"/>
              <a:buFont typeface="Noto Sans Symbols"/>
              <a:buChar char="⚫"/>
              <a:tabLst>
                <a:tab pos="380365" algn="l"/>
              </a:tabLst>
            </a:pPr>
            <a:r>
              <a:rPr sz="2600" spc="-5" dirty="0">
                <a:latin typeface="Arial"/>
                <a:cs typeface="Arial"/>
              </a:rPr>
              <a:t>YP </a:t>
            </a:r>
            <a:r>
              <a:rPr sz="2600" dirty="0">
                <a:latin typeface="Arial"/>
                <a:cs typeface="Arial"/>
              </a:rPr>
              <a:t>vadesiz :</a:t>
            </a:r>
            <a:r>
              <a:rPr sz="2600" spc="695" dirty="0">
                <a:latin typeface="Arial"/>
                <a:cs typeface="Arial"/>
              </a:rPr>
              <a:t> </a:t>
            </a:r>
            <a:r>
              <a:rPr sz="2600" spc="-5" dirty="0">
                <a:latin typeface="Arial"/>
                <a:cs typeface="Arial"/>
              </a:rPr>
              <a:t>%</a:t>
            </a:r>
            <a:r>
              <a:rPr lang="tr-TR" sz="2600" spc="-5" dirty="0">
                <a:latin typeface="Arial"/>
                <a:cs typeface="Arial"/>
              </a:rPr>
              <a:t> 30</a:t>
            </a:r>
          </a:p>
          <a:p>
            <a:pPr marL="379730" indent="-367665" algn="just">
              <a:lnSpc>
                <a:spcPct val="100000"/>
              </a:lnSpc>
              <a:spcBef>
                <a:spcPts val="550"/>
              </a:spcBef>
              <a:buClr>
                <a:srgbClr val="9ABA59"/>
              </a:buClr>
              <a:buSzPct val="94230"/>
              <a:buFont typeface="Noto Sans Symbols"/>
              <a:buChar char="⚫"/>
              <a:tabLst>
                <a:tab pos="380365" algn="l"/>
              </a:tabLst>
            </a:pPr>
            <a:r>
              <a:rPr lang="tr-TR" sz="2600" spc="-5" dirty="0">
                <a:latin typeface="Arial"/>
                <a:cs typeface="Arial"/>
              </a:rPr>
              <a:t>1 yıla kadar vadeli %14,  1yıldan uzun %10</a:t>
            </a:r>
            <a:endParaRPr sz="3650" dirty="0">
              <a:latin typeface="Arial"/>
              <a:cs typeface="Arial"/>
            </a:endParaRPr>
          </a:p>
          <a:p>
            <a:pPr marL="379730" indent="-367665" algn="just">
              <a:lnSpc>
                <a:spcPct val="100000"/>
              </a:lnSpc>
              <a:buClr>
                <a:srgbClr val="9ABA59"/>
              </a:buClr>
              <a:buSzPct val="94230"/>
              <a:buFont typeface="Noto Sans Symbols"/>
              <a:buChar char="⚫"/>
              <a:tabLst>
                <a:tab pos="380365" algn="l"/>
              </a:tabLst>
            </a:pPr>
            <a:r>
              <a:rPr sz="2600" spc="-5" dirty="0">
                <a:latin typeface="Arial"/>
                <a:cs typeface="Arial"/>
              </a:rPr>
              <a:t>TP </a:t>
            </a:r>
            <a:r>
              <a:rPr lang="tr-TR" sz="2600" dirty="0">
                <a:latin typeface="Arial"/>
                <a:cs typeface="Arial"/>
              </a:rPr>
              <a:t>kur korumalı mevduat</a:t>
            </a:r>
            <a:r>
              <a:rPr sz="2600" dirty="0">
                <a:latin typeface="Arial"/>
                <a:cs typeface="Arial"/>
              </a:rPr>
              <a:t> : %</a:t>
            </a:r>
            <a:r>
              <a:rPr sz="2600" spc="-35" dirty="0">
                <a:latin typeface="Arial"/>
                <a:cs typeface="Arial"/>
              </a:rPr>
              <a:t> </a:t>
            </a:r>
            <a:r>
              <a:rPr lang="tr-TR" sz="2600" spc="-5" dirty="0">
                <a:latin typeface="Arial"/>
                <a:cs typeface="Arial"/>
              </a:rPr>
              <a:t>40 (6 aya kadar vadeli)</a:t>
            </a:r>
            <a:endParaRPr sz="2600" dirty="0">
              <a:latin typeface="Arial"/>
              <a:cs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40D5761-209E-C04D-358E-E2AE72046DC2}"/>
              </a:ext>
            </a:extLst>
          </p:cNvPr>
          <p:cNvSpPr>
            <a:spLocks noGrp="1"/>
          </p:cNvSpPr>
          <p:nvPr>
            <p:ph type="title"/>
          </p:nvPr>
        </p:nvSpPr>
        <p:spPr>
          <a:xfrm>
            <a:off x="353693" y="141528"/>
            <a:ext cx="8345808" cy="1107996"/>
          </a:xfrm>
        </p:spPr>
        <p:txBody>
          <a:bodyPr>
            <a:normAutofit fontScale="90000"/>
          </a:bodyPr>
          <a:lstStyle/>
          <a:p>
            <a:r>
              <a:rPr lang="tr-TR" sz="1800" dirty="0">
                <a:latin typeface="Aptos" panose="020B0004020202020204" pitchFamily="34" charset="0"/>
              </a:rPr>
              <a:t>Türkiye Cumhuriyet Merkez Bankası </a:t>
            </a:r>
            <a:r>
              <a:rPr lang="tr-TR" sz="1800" i="1" dirty="0">
                <a:latin typeface="Aptos" panose="020B0004020202020204" pitchFamily="34" charset="0"/>
              </a:rPr>
              <a:t>(“TCMB”)</a:t>
            </a:r>
            <a:r>
              <a:rPr lang="tr-TR" sz="1800" dirty="0">
                <a:latin typeface="Aptos" panose="020B0004020202020204" pitchFamily="34" charset="0"/>
              </a:rPr>
              <a:t> tarafından Zorunlu Karşılıklar Hakkında Tebliğ (Sayı: 2013/15)’de Değişiklik Yapılmasına Dair Tebliğ (Sayı: 2026/7) </a:t>
            </a:r>
            <a:r>
              <a:rPr lang="tr-TR" sz="1800" i="1" dirty="0">
                <a:latin typeface="Aptos" panose="020B0004020202020204" pitchFamily="34" charset="0"/>
              </a:rPr>
              <a:t>(“Tebliğ”)</a:t>
            </a:r>
            <a:r>
              <a:rPr lang="tr-TR" sz="1800" dirty="0">
                <a:latin typeface="Aptos" panose="020B0004020202020204" pitchFamily="34" charset="0"/>
              </a:rPr>
              <a:t> 31 Ocak 2026 tarihli ve 33154 sayılı Resmî </a:t>
            </a:r>
            <a:r>
              <a:rPr lang="tr-TR" sz="1800" dirty="0" err="1">
                <a:latin typeface="Aptos" panose="020B0004020202020204" pitchFamily="34" charset="0"/>
              </a:rPr>
              <a:t>Gazete’de</a:t>
            </a:r>
            <a:r>
              <a:rPr lang="tr-TR" sz="1800" dirty="0">
                <a:latin typeface="Aptos" panose="020B0004020202020204" pitchFamily="34" charset="0"/>
              </a:rPr>
              <a:t> yayımlanmıştır.</a:t>
            </a:r>
          </a:p>
        </p:txBody>
      </p:sp>
      <p:sp>
        <p:nvSpPr>
          <p:cNvPr id="3" name="Metin Yer Tutucusu 2">
            <a:extLst>
              <a:ext uri="{FF2B5EF4-FFF2-40B4-BE49-F238E27FC236}">
                <a16:creationId xmlns:a16="http://schemas.microsoft.com/office/drawing/2014/main" id="{3647475A-F4CF-A241-02D4-15D1E065C1DD}"/>
              </a:ext>
            </a:extLst>
          </p:cNvPr>
          <p:cNvSpPr>
            <a:spLocks noGrp="1"/>
          </p:cNvSpPr>
          <p:nvPr>
            <p:ph idx="1"/>
          </p:nvPr>
        </p:nvSpPr>
        <p:spPr>
          <a:xfrm>
            <a:off x="353692" y="1156259"/>
            <a:ext cx="8255001" cy="4801314"/>
          </a:xfrm>
        </p:spPr>
        <p:txBody>
          <a:bodyPr>
            <a:normAutofit fontScale="92500" lnSpcReduction="20000"/>
          </a:bodyPr>
          <a:lstStyle/>
          <a:p>
            <a:r>
              <a:rPr lang="tr-TR" dirty="0"/>
              <a:t>Bankalarca tüketicilere tahsis edilen </a:t>
            </a:r>
            <a:r>
              <a:rPr lang="tr-TR" b="1" dirty="0"/>
              <a:t>kredili mevduat hesabı limit büyümesine dayalı geçici bir uygulama</a:t>
            </a:r>
            <a:r>
              <a:rPr lang="tr-TR" dirty="0"/>
              <a:t> hayata geçirilmiştir.</a:t>
            </a:r>
          </a:p>
          <a:p>
            <a:r>
              <a:rPr lang="tr-TR" dirty="0"/>
              <a:t>TCMB tarafından belirlenen usul ve esaslar çerçevesinde, 27 Mart 2026 tarihinden 31 Aralık 2026 (dahil) tarihine kadar yapılan hesaplamalarda, kredili mevduat hesabı limit büyüme oranının bir önceki hesaplama dönemine göre </a:t>
            </a:r>
            <a:r>
              <a:rPr lang="tr-TR" b="1" dirty="0"/>
              <a:t>%2’nin üzerinde gerçekleşmesi halinde</a:t>
            </a:r>
            <a:r>
              <a:rPr lang="tr-TR" dirty="0"/>
              <a:t>, bu oranı aşan limit tutarı kadar Türk lirası cinsinden </a:t>
            </a:r>
            <a:r>
              <a:rPr lang="tr-TR" b="1" dirty="0"/>
              <a:t>zorunlu karşılık bloke olarak tesis edilecektir</a:t>
            </a:r>
            <a:r>
              <a:rPr lang="tr-TR" dirty="0"/>
              <a:t>.</a:t>
            </a:r>
          </a:p>
          <a:p>
            <a:endParaRPr lang="tr-TR" dirty="0"/>
          </a:p>
        </p:txBody>
      </p:sp>
    </p:spTree>
    <p:extLst>
      <p:ext uri="{BB962C8B-B14F-4D97-AF65-F5344CB8AC3E}">
        <p14:creationId xmlns:p14="http://schemas.microsoft.com/office/powerpoint/2010/main" val="29282211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7A895AC-A776-2BD2-BA66-2D1D2370CF82}"/>
              </a:ext>
            </a:extLst>
          </p:cNvPr>
          <p:cNvSpPr>
            <a:spLocks noGrp="1"/>
          </p:cNvSpPr>
          <p:nvPr>
            <p:ph type="title"/>
          </p:nvPr>
        </p:nvSpPr>
        <p:spPr/>
        <p:txBody>
          <a:bodyPr/>
          <a:lstStyle/>
          <a:p>
            <a:endParaRPr lang="tr-TR"/>
          </a:p>
        </p:txBody>
      </p:sp>
      <p:sp>
        <p:nvSpPr>
          <p:cNvPr id="3" name="Metin Yer Tutucusu 2">
            <a:extLst>
              <a:ext uri="{FF2B5EF4-FFF2-40B4-BE49-F238E27FC236}">
                <a16:creationId xmlns:a16="http://schemas.microsoft.com/office/drawing/2014/main" id="{D2DDBE03-0349-21E0-695D-088368A0F9A9}"/>
              </a:ext>
            </a:extLst>
          </p:cNvPr>
          <p:cNvSpPr>
            <a:spLocks noGrp="1"/>
          </p:cNvSpPr>
          <p:nvPr>
            <p:ph idx="1"/>
          </p:nvPr>
        </p:nvSpPr>
        <p:spPr>
          <a:xfrm>
            <a:off x="444499" y="1905000"/>
            <a:ext cx="7804150" cy="3200876"/>
          </a:xfrm>
        </p:spPr>
        <p:txBody>
          <a:bodyPr>
            <a:normAutofit fontScale="85000" lnSpcReduction="10000"/>
          </a:bodyPr>
          <a:lstStyle/>
          <a:p>
            <a:r>
              <a:rPr lang="tr-TR" sz="2800" b="1" dirty="0">
                <a:solidFill>
                  <a:srgbClr val="FF0000"/>
                </a:solidFill>
              </a:rPr>
              <a:t>Disponibilite: </a:t>
            </a:r>
          </a:p>
          <a:p>
            <a:endParaRPr lang="tr-TR" dirty="0"/>
          </a:p>
          <a:p>
            <a:r>
              <a:rPr lang="tr-TR" dirty="0"/>
              <a:t>En az oranı TCMB’ce belirlenen bir likidite rasyosudur. Mevduat kabul eden bankaların taahhütlerine karşılık olarak nakit veya kolaylıkla nakde çevrilebilir, diğer bir ifadeyle likiditesi yüksek değerler bulundurma zorunluluğu olarak ifade edilmektedir</a:t>
            </a:r>
            <a:r>
              <a:rPr lang="tr-TR" i="1" dirty="0"/>
              <a:t>.            (uygulamadan kaldırıldı)</a:t>
            </a:r>
          </a:p>
        </p:txBody>
      </p:sp>
    </p:spTree>
    <p:extLst>
      <p:ext uri="{BB962C8B-B14F-4D97-AF65-F5344CB8AC3E}">
        <p14:creationId xmlns:p14="http://schemas.microsoft.com/office/powerpoint/2010/main" val="27302086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9411137-4161-BFB0-C06F-89D8A0066E09}"/>
              </a:ext>
            </a:extLst>
          </p:cNvPr>
          <p:cNvSpPr>
            <a:spLocks noGrp="1"/>
          </p:cNvSpPr>
          <p:nvPr>
            <p:ph type="title"/>
          </p:nvPr>
        </p:nvSpPr>
        <p:spPr>
          <a:xfrm>
            <a:off x="444499" y="141528"/>
            <a:ext cx="8255001" cy="984885"/>
          </a:xfrm>
        </p:spPr>
        <p:txBody>
          <a:bodyPr>
            <a:normAutofit fontScale="90000"/>
          </a:bodyPr>
          <a:lstStyle/>
          <a:p>
            <a:r>
              <a:rPr lang="tr-TR" dirty="0" err="1">
                <a:solidFill>
                  <a:srgbClr val="FF0000"/>
                </a:solidFill>
              </a:rPr>
              <a:t>Kaydi</a:t>
            </a:r>
            <a:r>
              <a:rPr lang="tr-TR" dirty="0">
                <a:solidFill>
                  <a:srgbClr val="FF0000"/>
                </a:solidFill>
              </a:rPr>
              <a:t> para: </a:t>
            </a:r>
            <a:br>
              <a:rPr lang="tr-TR" dirty="0"/>
            </a:br>
            <a:endParaRPr lang="tr-TR" dirty="0"/>
          </a:p>
        </p:txBody>
      </p:sp>
      <p:sp>
        <p:nvSpPr>
          <p:cNvPr id="3" name="Metin Yer Tutucusu 2">
            <a:extLst>
              <a:ext uri="{FF2B5EF4-FFF2-40B4-BE49-F238E27FC236}">
                <a16:creationId xmlns:a16="http://schemas.microsoft.com/office/drawing/2014/main" id="{67E5A9F7-BB0B-0122-3F03-46D3624148BA}"/>
              </a:ext>
            </a:extLst>
          </p:cNvPr>
          <p:cNvSpPr>
            <a:spLocks noGrp="1"/>
          </p:cNvSpPr>
          <p:nvPr>
            <p:ph idx="1"/>
          </p:nvPr>
        </p:nvSpPr>
        <p:spPr>
          <a:xfrm>
            <a:off x="669924" y="1371600"/>
            <a:ext cx="7804150" cy="3016210"/>
          </a:xfrm>
        </p:spPr>
        <p:txBody>
          <a:bodyPr/>
          <a:lstStyle/>
          <a:p>
            <a:endParaRPr lang="tr-TR" sz="2800" dirty="0"/>
          </a:p>
          <a:p>
            <a:r>
              <a:rPr lang="tr-TR" sz="2800" dirty="0"/>
              <a:t>Bankalardaki mevduatın, reel emisyon miktarından fazla oluşu banka sisteminin yarattığı satın alma gücü olanağının sonucudur. Bankalarda oluşan, üzerine çek keşide edilebilir bu mevduata </a:t>
            </a:r>
            <a:r>
              <a:rPr lang="tr-TR" sz="2800" dirty="0">
                <a:solidFill>
                  <a:srgbClr val="FF0000"/>
                </a:solidFill>
              </a:rPr>
              <a:t>“</a:t>
            </a:r>
            <a:r>
              <a:rPr lang="tr-TR" sz="2800" dirty="0" err="1">
                <a:solidFill>
                  <a:srgbClr val="FF0000"/>
                </a:solidFill>
              </a:rPr>
              <a:t>kaydi</a:t>
            </a:r>
            <a:r>
              <a:rPr lang="tr-TR" sz="2800" dirty="0">
                <a:solidFill>
                  <a:srgbClr val="FF0000"/>
                </a:solidFill>
              </a:rPr>
              <a:t> para</a:t>
            </a:r>
            <a:r>
              <a:rPr lang="tr-TR" sz="2800" dirty="0"/>
              <a:t>”, veya “</a:t>
            </a:r>
            <a:r>
              <a:rPr lang="tr-TR" sz="2800" dirty="0">
                <a:solidFill>
                  <a:srgbClr val="FF0000"/>
                </a:solidFill>
              </a:rPr>
              <a:t>banka parası</a:t>
            </a:r>
            <a:r>
              <a:rPr lang="tr-TR" sz="2800" dirty="0"/>
              <a:t>” denilmektedir.</a:t>
            </a:r>
          </a:p>
        </p:txBody>
      </p:sp>
    </p:spTree>
    <p:extLst>
      <p:ext uri="{BB962C8B-B14F-4D97-AF65-F5344CB8AC3E}">
        <p14:creationId xmlns:p14="http://schemas.microsoft.com/office/powerpoint/2010/main" val="11089111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p:nvPr/>
        </p:nvSpPr>
        <p:spPr>
          <a:xfrm>
            <a:off x="609600" y="1006744"/>
            <a:ext cx="8153400" cy="3856569"/>
          </a:xfrm>
          <a:prstGeom prst="rect">
            <a:avLst/>
          </a:prstGeom>
        </p:spPr>
        <p:txBody>
          <a:bodyPr vert="horz" wrap="square" lIns="0" tIns="69850" rIns="0" bIns="0" rtlCol="0">
            <a:spAutoFit/>
          </a:bodyPr>
          <a:lstStyle/>
          <a:p>
            <a:pPr marL="372110" indent="-360045">
              <a:lnSpc>
                <a:spcPct val="100000"/>
              </a:lnSpc>
              <a:spcBef>
                <a:spcPts val="550"/>
              </a:spcBef>
              <a:buClr>
                <a:srgbClr val="9ABA59"/>
              </a:buClr>
              <a:buSzPct val="93750"/>
              <a:buFont typeface="Noto Sans Symbols"/>
              <a:buChar char="●"/>
              <a:tabLst>
                <a:tab pos="372110" algn="l"/>
                <a:tab pos="372745" algn="l"/>
              </a:tabLst>
            </a:pPr>
            <a:r>
              <a:rPr sz="2800" b="1" dirty="0">
                <a:solidFill>
                  <a:srgbClr val="FF0000"/>
                </a:solidFill>
                <a:latin typeface="Arial"/>
                <a:cs typeface="Arial"/>
              </a:rPr>
              <a:t>r</a:t>
            </a:r>
            <a:r>
              <a:rPr sz="2800" dirty="0">
                <a:solidFill>
                  <a:srgbClr val="FF0000"/>
                </a:solidFill>
                <a:latin typeface="Arial"/>
                <a:cs typeface="Arial"/>
              </a:rPr>
              <a:t>=</a:t>
            </a:r>
            <a:r>
              <a:rPr sz="2800" dirty="0">
                <a:latin typeface="Arial"/>
                <a:cs typeface="Arial"/>
              </a:rPr>
              <a:t>zorunlu karşılık</a:t>
            </a:r>
            <a:r>
              <a:rPr sz="2800" spc="-20" dirty="0">
                <a:latin typeface="Arial"/>
                <a:cs typeface="Arial"/>
              </a:rPr>
              <a:t> </a:t>
            </a:r>
            <a:r>
              <a:rPr sz="2800" spc="-5" dirty="0">
                <a:latin typeface="Arial"/>
                <a:cs typeface="Arial"/>
              </a:rPr>
              <a:t>+disponibilite</a:t>
            </a:r>
            <a:endParaRPr sz="2800" dirty="0">
              <a:latin typeface="Arial"/>
              <a:cs typeface="Arial"/>
            </a:endParaRPr>
          </a:p>
          <a:p>
            <a:pPr marL="372110" indent="-360045">
              <a:lnSpc>
                <a:spcPct val="100000"/>
              </a:lnSpc>
              <a:spcBef>
                <a:spcPts val="450"/>
              </a:spcBef>
              <a:buClr>
                <a:srgbClr val="9ABA59"/>
              </a:buClr>
              <a:buSzPct val="93750"/>
              <a:buFont typeface="Noto Sans Symbols"/>
              <a:buChar char="●"/>
              <a:tabLst>
                <a:tab pos="372110" algn="l"/>
                <a:tab pos="372745" algn="l"/>
              </a:tabLst>
            </a:pPr>
            <a:r>
              <a:rPr sz="2800" b="1" spc="-5" dirty="0">
                <a:solidFill>
                  <a:srgbClr val="FF0000"/>
                </a:solidFill>
                <a:latin typeface="Arial"/>
                <a:cs typeface="Arial"/>
              </a:rPr>
              <a:t>A=</a:t>
            </a:r>
            <a:r>
              <a:rPr sz="2800" spc="-5" dirty="0">
                <a:latin typeface="Arial"/>
                <a:cs typeface="Arial"/>
              </a:rPr>
              <a:t>Bankaya </a:t>
            </a:r>
            <a:r>
              <a:rPr sz="2800" dirty="0">
                <a:latin typeface="Arial"/>
                <a:cs typeface="Arial"/>
              </a:rPr>
              <a:t>yatırılan</a:t>
            </a:r>
            <a:r>
              <a:rPr sz="2800" spc="-15" dirty="0">
                <a:latin typeface="Arial"/>
                <a:cs typeface="Arial"/>
              </a:rPr>
              <a:t> </a:t>
            </a:r>
            <a:r>
              <a:rPr sz="2800" dirty="0">
                <a:latin typeface="Arial"/>
                <a:cs typeface="Arial"/>
              </a:rPr>
              <a:t>mevduat</a:t>
            </a:r>
          </a:p>
          <a:p>
            <a:pPr marL="97790">
              <a:lnSpc>
                <a:spcPct val="100000"/>
              </a:lnSpc>
              <a:spcBef>
                <a:spcPts val="525"/>
              </a:spcBef>
              <a:tabLst>
                <a:tab pos="2241550" algn="l"/>
              </a:tabLst>
            </a:pPr>
            <a:r>
              <a:rPr sz="2800" spc="-10" dirty="0">
                <a:latin typeface="Arial"/>
                <a:cs typeface="Arial"/>
              </a:rPr>
              <a:t>Kredi </a:t>
            </a:r>
            <a:r>
              <a:rPr sz="2800" dirty="0">
                <a:latin typeface="Arial"/>
                <a:cs typeface="Arial"/>
              </a:rPr>
              <a:t>çarpanı	:(1</a:t>
            </a:r>
            <a:r>
              <a:rPr sz="2800" dirty="0">
                <a:solidFill>
                  <a:srgbClr val="FF0000"/>
                </a:solidFill>
                <a:latin typeface="Arial"/>
                <a:cs typeface="Arial"/>
              </a:rPr>
              <a:t>-</a:t>
            </a:r>
            <a:r>
              <a:rPr sz="2800" dirty="0">
                <a:latin typeface="Arial"/>
                <a:cs typeface="Arial"/>
              </a:rPr>
              <a:t>r)</a:t>
            </a:r>
            <a:r>
              <a:rPr sz="2800" dirty="0">
                <a:solidFill>
                  <a:srgbClr val="FF0000"/>
                </a:solidFill>
                <a:latin typeface="Arial"/>
                <a:cs typeface="Arial"/>
              </a:rPr>
              <a:t>/</a:t>
            </a:r>
            <a:r>
              <a:rPr sz="2800" dirty="0">
                <a:latin typeface="Arial"/>
                <a:cs typeface="Arial"/>
              </a:rPr>
              <a:t>r ’</a:t>
            </a:r>
            <a:r>
              <a:rPr sz="2800" spc="-15" dirty="0">
                <a:latin typeface="Arial"/>
                <a:cs typeface="Arial"/>
              </a:rPr>
              <a:t> </a:t>
            </a:r>
            <a:r>
              <a:rPr sz="2800" spc="-5" dirty="0">
                <a:latin typeface="Arial"/>
                <a:cs typeface="Arial"/>
              </a:rPr>
              <a:t>dir.</a:t>
            </a:r>
            <a:endParaRPr sz="2800" dirty="0">
              <a:latin typeface="Arial"/>
              <a:cs typeface="Arial"/>
            </a:endParaRPr>
          </a:p>
          <a:p>
            <a:pPr marL="372110" marR="5080" indent="-274320">
              <a:lnSpc>
                <a:spcPct val="100899"/>
              </a:lnSpc>
              <a:spcBef>
                <a:spcPts val="760"/>
              </a:spcBef>
            </a:pPr>
            <a:r>
              <a:rPr sz="2800" dirty="0">
                <a:latin typeface="Arial"/>
                <a:cs typeface="Arial"/>
              </a:rPr>
              <a:t>Mevduat çarpanı : 1</a:t>
            </a:r>
            <a:r>
              <a:rPr sz="2800" b="1" dirty="0">
                <a:solidFill>
                  <a:srgbClr val="FF0000"/>
                </a:solidFill>
                <a:latin typeface="Arial"/>
                <a:cs typeface="Arial"/>
              </a:rPr>
              <a:t>/</a:t>
            </a:r>
            <a:r>
              <a:rPr sz="2800" dirty="0">
                <a:latin typeface="Arial"/>
                <a:cs typeface="Arial"/>
              </a:rPr>
              <a:t>r </a:t>
            </a:r>
            <a:r>
              <a:rPr sz="2800" spc="-5" dirty="0">
                <a:latin typeface="Arial"/>
                <a:cs typeface="Arial"/>
              </a:rPr>
              <a:t>dir. </a:t>
            </a:r>
            <a:r>
              <a:rPr sz="2800" spc="-10" dirty="0">
                <a:latin typeface="Arial"/>
                <a:cs typeface="Arial"/>
              </a:rPr>
              <a:t>Yani; </a:t>
            </a:r>
            <a:r>
              <a:rPr sz="2800" dirty="0">
                <a:latin typeface="Arial"/>
                <a:cs typeface="Arial"/>
              </a:rPr>
              <a:t>A </a:t>
            </a:r>
            <a:r>
              <a:rPr sz="2800" spc="-5" dirty="0">
                <a:latin typeface="Arial"/>
                <a:cs typeface="Arial"/>
              </a:rPr>
              <a:t>tutarında </a:t>
            </a:r>
            <a:r>
              <a:rPr sz="2800" dirty="0">
                <a:latin typeface="Arial"/>
                <a:cs typeface="Arial"/>
              </a:rPr>
              <a:t>mevduat  </a:t>
            </a:r>
            <a:r>
              <a:rPr sz="2800" spc="-5" dirty="0">
                <a:latin typeface="Arial"/>
                <a:cs typeface="Arial"/>
              </a:rPr>
              <a:t>bankaya </a:t>
            </a:r>
            <a:r>
              <a:rPr sz="2800" dirty="0">
                <a:latin typeface="Arial"/>
                <a:cs typeface="Arial"/>
              </a:rPr>
              <a:t>yatırılınca, </a:t>
            </a:r>
            <a:r>
              <a:rPr sz="2800" b="1" dirty="0">
                <a:solidFill>
                  <a:srgbClr val="FF0000"/>
                </a:solidFill>
                <a:latin typeface="Arial"/>
                <a:cs typeface="Arial"/>
              </a:rPr>
              <a:t>K </a:t>
            </a:r>
            <a:r>
              <a:rPr sz="2800" dirty="0">
                <a:latin typeface="Arial"/>
                <a:cs typeface="Arial"/>
              </a:rPr>
              <a:t>kadar kredi ve </a:t>
            </a:r>
            <a:r>
              <a:rPr sz="2800" b="1" dirty="0">
                <a:solidFill>
                  <a:srgbClr val="FF0000"/>
                </a:solidFill>
                <a:latin typeface="Arial"/>
                <a:cs typeface="Arial"/>
              </a:rPr>
              <a:t>M </a:t>
            </a:r>
            <a:r>
              <a:rPr sz="2800" dirty="0">
                <a:latin typeface="Arial"/>
                <a:cs typeface="Arial"/>
              </a:rPr>
              <a:t>kadar  mevduat yaratılabilecektir(banka</a:t>
            </a:r>
            <a:r>
              <a:rPr sz="2800" spc="-25" dirty="0">
                <a:latin typeface="Arial"/>
                <a:cs typeface="Arial"/>
              </a:rPr>
              <a:t> </a:t>
            </a:r>
            <a:r>
              <a:rPr sz="2800" spc="-5" dirty="0">
                <a:latin typeface="Arial"/>
                <a:cs typeface="Arial"/>
              </a:rPr>
              <a:t>parası)</a:t>
            </a:r>
            <a:endParaRPr sz="2800" dirty="0">
              <a:latin typeface="Arial"/>
              <a:cs typeface="Arial"/>
            </a:endParaRPr>
          </a:p>
          <a:p>
            <a:pPr marL="97790" marR="3687445">
              <a:lnSpc>
                <a:spcPts val="3910"/>
              </a:lnSpc>
              <a:spcBef>
                <a:spcPts val="20"/>
              </a:spcBef>
              <a:tabLst>
                <a:tab pos="2041525" algn="l"/>
                <a:tab pos="2150110" algn="l"/>
              </a:tabLst>
            </a:pPr>
            <a:r>
              <a:rPr sz="2800" spc="-5" dirty="0" err="1">
                <a:latin typeface="Arial"/>
                <a:cs typeface="Arial"/>
              </a:rPr>
              <a:t>Kredi</a:t>
            </a:r>
            <a:r>
              <a:rPr lang="tr-TR" sz="2800" spc="-5" dirty="0">
                <a:latin typeface="Arial"/>
                <a:cs typeface="Arial"/>
              </a:rPr>
              <a:t> </a:t>
            </a:r>
            <a:r>
              <a:rPr sz="2800" spc="-5" dirty="0">
                <a:latin typeface="Arial"/>
                <a:cs typeface="Arial"/>
              </a:rPr>
              <a:t>(</a:t>
            </a:r>
            <a:r>
              <a:rPr sz="2800" b="1" spc="-5" dirty="0">
                <a:latin typeface="Arial"/>
                <a:cs typeface="Arial"/>
              </a:rPr>
              <a:t>K</a:t>
            </a:r>
            <a:r>
              <a:rPr sz="2800" spc="-5" dirty="0">
                <a:latin typeface="Arial"/>
                <a:cs typeface="Arial"/>
              </a:rPr>
              <a:t>)		</a:t>
            </a:r>
            <a:r>
              <a:rPr sz="2800" dirty="0">
                <a:latin typeface="Arial"/>
                <a:cs typeface="Arial"/>
              </a:rPr>
              <a:t>= ((1</a:t>
            </a:r>
            <a:r>
              <a:rPr sz="2800" dirty="0">
                <a:solidFill>
                  <a:srgbClr val="FF0000"/>
                </a:solidFill>
                <a:latin typeface="Arial"/>
                <a:cs typeface="Arial"/>
              </a:rPr>
              <a:t>-</a:t>
            </a:r>
            <a:r>
              <a:rPr sz="2800" dirty="0">
                <a:latin typeface="Arial"/>
                <a:cs typeface="Arial"/>
              </a:rPr>
              <a:t>r)</a:t>
            </a:r>
            <a:r>
              <a:rPr sz="2800" b="1" dirty="0">
                <a:solidFill>
                  <a:srgbClr val="FF0000"/>
                </a:solidFill>
                <a:latin typeface="Arial"/>
                <a:cs typeface="Arial"/>
              </a:rPr>
              <a:t>/</a:t>
            </a:r>
            <a:r>
              <a:rPr sz="2800" dirty="0">
                <a:latin typeface="Arial"/>
                <a:cs typeface="Arial"/>
              </a:rPr>
              <a:t>r )</a:t>
            </a:r>
            <a:r>
              <a:rPr sz="2800" dirty="0">
                <a:solidFill>
                  <a:srgbClr val="FF0000"/>
                </a:solidFill>
                <a:latin typeface="Arial"/>
                <a:cs typeface="Arial"/>
              </a:rPr>
              <a:t>x</a:t>
            </a:r>
            <a:r>
              <a:rPr sz="2800" spc="-114" dirty="0">
                <a:solidFill>
                  <a:srgbClr val="FF0000"/>
                </a:solidFill>
                <a:latin typeface="Arial"/>
                <a:cs typeface="Arial"/>
              </a:rPr>
              <a:t> </a:t>
            </a:r>
            <a:r>
              <a:rPr sz="2800" dirty="0">
                <a:latin typeface="Arial"/>
                <a:cs typeface="Arial"/>
              </a:rPr>
              <a:t>A  </a:t>
            </a:r>
            <a:r>
              <a:rPr sz="2800" spc="-5" dirty="0" err="1">
                <a:latin typeface="Arial"/>
                <a:cs typeface="Arial"/>
              </a:rPr>
              <a:t>Mevduat</a:t>
            </a:r>
            <a:r>
              <a:rPr lang="tr-TR" sz="2800" spc="-5" dirty="0">
                <a:latin typeface="Arial"/>
                <a:cs typeface="Arial"/>
              </a:rPr>
              <a:t> </a:t>
            </a:r>
            <a:r>
              <a:rPr sz="2800" spc="-5" dirty="0">
                <a:latin typeface="Arial"/>
                <a:cs typeface="Arial"/>
              </a:rPr>
              <a:t>(</a:t>
            </a:r>
            <a:r>
              <a:rPr sz="2800" b="1" spc="-5" dirty="0">
                <a:latin typeface="Arial"/>
                <a:cs typeface="Arial"/>
              </a:rPr>
              <a:t>M</a:t>
            </a:r>
            <a:r>
              <a:rPr sz="2800" spc="-5" dirty="0">
                <a:latin typeface="Arial"/>
                <a:cs typeface="Arial"/>
              </a:rPr>
              <a:t>)	=(1</a:t>
            </a:r>
            <a:r>
              <a:rPr sz="2800" b="1" spc="-5" dirty="0">
                <a:solidFill>
                  <a:srgbClr val="FF0000"/>
                </a:solidFill>
                <a:latin typeface="Arial"/>
                <a:cs typeface="Arial"/>
              </a:rPr>
              <a:t>/</a:t>
            </a:r>
            <a:r>
              <a:rPr sz="2800" spc="-5" dirty="0">
                <a:latin typeface="Arial"/>
                <a:cs typeface="Arial"/>
              </a:rPr>
              <a:t>r) </a:t>
            </a:r>
            <a:r>
              <a:rPr sz="2800" dirty="0">
                <a:solidFill>
                  <a:srgbClr val="FF0000"/>
                </a:solidFill>
                <a:latin typeface="Arial"/>
                <a:cs typeface="Arial"/>
              </a:rPr>
              <a:t>x</a:t>
            </a:r>
            <a:r>
              <a:rPr sz="2800" spc="260" dirty="0">
                <a:solidFill>
                  <a:srgbClr val="FF0000"/>
                </a:solidFill>
                <a:latin typeface="Arial"/>
                <a:cs typeface="Arial"/>
              </a:rPr>
              <a:t> </a:t>
            </a:r>
            <a:r>
              <a:rPr sz="2800" dirty="0">
                <a:latin typeface="Arial"/>
                <a:cs typeface="Arial"/>
              </a:rPr>
              <a:t>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p:nvPr/>
        </p:nvSpPr>
        <p:spPr>
          <a:xfrm>
            <a:off x="437490" y="1947667"/>
            <a:ext cx="7987030" cy="3618683"/>
          </a:xfrm>
          <a:prstGeom prst="rect">
            <a:avLst/>
          </a:prstGeom>
        </p:spPr>
        <p:txBody>
          <a:bodyPr vert="horz" wrap="square" lIns="0" tIns="8255" rIns="0" bIns="0" rtlCol="0">
            <a:spAutoFit/>
          </a:bodyPr>
          <a:lstStyle/>
          <a:p>
            <a:pPr marL="379730" marR="5080" indent="-367665">
              <a:lnSpc>
                <a:spcPct val="101000"/>
              </a:lnSpc>
              <a:spcBef>
                <a:spcPts val="65"/>
              </a:spcBef>
              <a:buClr>
                <a:srgbClr val="9ABA59"/>
              </a:buClr>
              <a:buSzPct val="94230"/>
              <a:buFont typeface="Noto Sans Symbols"/>
              <a:buChar char="●"/>
              <a:tabLst>
                <a:tab pos="380365" algn="l"/>
              </a:tabLst>
            </a:pPr>
            <a:r>
              <a:rPr sz="2600" b="1" spc="-5" dirty="0">
                <a:latin typeface="Arial"/>
                <a:cs typeface="Arial"/>
              </a:rPr>
              <a:t>Örn</a:t>
            </a:r>
            <a:r>
              <a:rPr sz="2600" spc="-5" dirty="0">
                <a:latin typeface="Arial"/>
                <a:cs typeface="Arial"/>
              </a:rPr>
              <a:t>: 500.000 TL </a:t>
            </a:r>
            <a:r>
              <a:rPr sz="2600" dirty="0">
                <a:latin typeface="Arial"/>
                <a:cs typeface="Arial"/>
              </a:rPr>
              <a:t>mevduat </a:t>
            </a:r>
            <a:r>
              <a:rPr sz="2600" spc="-5" dirty="0">
                <a:latin typeface="Arial"/>
                <a:cs typeface="Arial"/>
              </a:rPr>
              <a:t>bankaya </a:t>
            </a:r>
            <a:r>
              <a:rPr sz="2600" dirty="0">
                <a:latin typeface="Arial"/>
                <a:cs typeface="Arial"/>
              </a:rPr>
              <a:t>yatırıldığında</a:t>
            </a:r>
            <a:r>
              <a:rPr sz="2600" spc="-95" dirty="0">
                <a:latin typeface="Arial"/>
                <a:cs typeface="Arial"/>
              </a:rPr>
              <a:t> </a:t>
            </a:r>
            <a:r>
              <a:rPr sz="2600" spc="-5" dirty="0">
                <a:latin typeface="Arial"/>
                <a:cs typeface="Arial"/>
              </a:rPr>
              <a:t>ne  </a:t>
            </a:r>
            <a:r>
              <a:rPr sz="2600" dirty="0">
                <a:latin typeface="Arial"/>
                <a:cs typeface="Arial"/>
              </a:rPr>
              <a:t>kadar kaydi </a:t>
            </a:r>
            <a:r>
              <a:rPr sz="2600" spc="-5" dirty="0">
                <a:latin typeface="Arial"/>
                <a:cs typeface="Arial"/>
              </a:rPr>
              <a:t>para </a:t>
            </a:r>
            <a:r>
              <a:rPr sz="2600" dirty="0">
                <a:latin typeface="Arial"/>
                <a:cs typeface="Arial"/>
              </a:rPr>
              <a:t>ve </a:t>
            </a:r>
            <a:r>
              <a:rPr sz="2600" spc="-5" dirty="0">
                <a:latin typeface="Arial"/>
                <a:cs typeface="Arial"/>
              </a:rPr>
              <a:t>ne </a:t>
            </a:r>
            <a:r>
              <a:rPr sz="2600" dirty="0">
                <a:latin typeface="Arial"/>
                <a:cs typeface="Arial"/>
              </a:rPr>
              <a:t>kadar kredi yaratılabilir?  </a:t>
            </a:r>
            <a:r>
              <a:rPr sz="2600" spc="-5" dirty="0">
                <a:latin typeface="Arial"/>
                <a:cs typeface="Arial"/>
              </a:rPr>
              <a:t>Zorunlu </a:t>
            </a:r>
            <a:r>
              <a:rPr sz="2600" dirty="0">
                <a:latin typeface="Arial"/>
                <a:cs typeface="Arial"/>
              </a:rPr>
              <a:t>karşılık</a:t>
            </a:r>
            <a:r>
              <a:rPr sz="2600" b="1" dirty="0">
                <a:solidFill>
                  <a:srgbClr val="FF0000"/>
                </a:solidFill>
                <a:latin typeface="Arial"/>
                <a:cs typeface="Arial"/>
              </a:rPr>
              <a:t>:%</a:t>
            </a:r>
            <a:r>
              <a:rPr sz="2600" b="1" spc="-15" dirty="0">
                <a:solidFill>
                  <a:srgbClr val="FF0000"/>
                </a:solidFill>
                <a:latin typeface="Arial"/>
                <a:cs typeface="Arial"/>
              </a:rPr>
              <a:t> </a:t>
            </a:r>
            <a:r>
              <a:rPr sz="2600" b="1" spc="-5" dirty="0">
                <a:solidFill>
                  <a:srgbClr val="FF0000"/>
                </a:solidFill>
                <a:latin typeface="Arial"/>
                <a:cs typeface="Arial"/>
              </a:rPr>
              <a:t>10</a:t>
            </a:r>
            <a:endParaRPr sz="2600" b="1" dirty="0">
              <a:solidFill>
                <a:srgbClr val="FF0000"/>
              </a:solidFill>
              <a:latin typeface="Arial"/>
              <a:cs typeface="Arial"/>
            </a:endParaRPr>
          </a:p>
          <a:p>
            <a:pPr marL="105410">
              <a:lnSpc>
                <a:spcPct val="100000"/>
              </a:lnSpc>
              <a:spcBef>
                <a:spcPts val="785"/>
              </a:spcBef>
              <a:tabLst>
                <a:tab pos="2049145" algn="l"/>
              </a:tabLst>
            </a:pPr>
            <a:r>
              <a:rPr sz="2600" spc="-5" dirty="0">
                <a:latin typeface="Arial"/>
                <a:cs typeface="Arial"/>
              </a:rPr>
              <a:t>Mevduat(</a:t>
            </a:r>
            <a:r>
              <a:rPr sz="2600" b="1" spc="-5" dirty="0">
                <a:latin typeface="Arial"/>
                <a:cs typeface="Arial"/>
              </a:rPr>
              <a:t>M</a:t>
            </a:r>
            <a:r>
              <a:rPr sz="2600" spc="-5" dirty="0">
                <a:latin typeface="Arial"/>
                <a:cs typeface="Arial"/>
              </a:rPr>
              <a:t>)	=(1</a:t>
            </a:r>
            <a:r>
              <a:rPr sz="2600" b="1" spc="-5" dirty="0">
                <a:solidFill>
                  <a:srgbClr val="FF0000"/>
                </a:solidFill>
                <a:latin typeface="Arial"/>
                <a:cs typeface="Arial"/>
              </a:rPr>
              <a:t>/</a:t>
            </a:r>
            <a:r>
              <a:rPr sz="2600" spc="-5" dirty="0">
                <a:latin typeface="Arial"/>
                <a:cs typeface="Arial"/>
              </a:rPr>
              <a:t>r) </a:t>
            </a:r>
            <a:r>
              <a:rPr sz="2000" dirty="0">
                <a:solidFill>
                  <a:srgbClr val="FF0000"/>
                </a:solidFill>
                <a:latin typeface="Arial"/>
                <a:cs typeface="Arial"/>
              </a:rPr>
              <a:t>x</a:t>
            </a:r>
            <a:r>
              <a:rPr sz="2000" spc="275" dirty="0">
                <a:solidFill>
                  <a:srgbClr val="FF0000"/>
                </a:solidFill>
                <a:latin typeface="Arial"/>
                <a:cs typeface="Arial"/>
              </a:rPr>
              <a:t> </a:t>
            </a:r>
            <a:r>
              <a:rPr sz="2600" dirty="0">
                <a:latin typeface="Arial"/>
                <a:cs typeface="Arial"/>
              </a:rPr>
              <a:t>A</a:t>
            </a:r>
          </a:p>
          <a:p>
            <a:pPr marL="105410">
              <a:lnSpc>
                <a:spcPct val="100000"/>
              </a:lnSpc>
              <a:spcBef>
                <a:spcPts val="545"/>
              </a:spcBef>
            </a:pPr>
            <a:r>
              <a:rPr sz="2600" dirty="0">
                <a:latin typeface="Arial"/>
                <a:cs typeface="Arial"/>
              </a:rPr>
              <a:t>M= (1/</a:t>
            </a:r>
            <a:r>
              <a:rPr sz="2600" b="1" dirty="0">
                <a:solidFill>
                  <a:srgbClr val="FF0000"/>
                </a:solidFill>
                <a:latin typeface="Arial"/>
                <a:cs typeface="Arial"/>
              </a:rPr>
              <a:t>0.10</a:t>
            </a:r>
            <a:r>
              <a:rPr sz="2600" dirty="0">
                <a:latin typeface="Arial"/>
                <a:cs typeface="Arial"/>
              </a:rPr>
              <a:t>)x500.000=</a:t>
            </a:r>
            <a:r>
              <a:rPr sz="2600" spc="-20" dirty="0">
                <a:latin typeface="Arial"/>
                <a:cs typeface="Arial"/>
              </a:rPr>
              <a:t> </a:t>
            </a:r>
            <a:r>
              <a:rPr sz="2600" spc="-5" dirty="0">
                <a:latin typeface="Arial"/>
                <a:cs typeface="Arial"/>
              </a:rPr>
              <a:t>5.000.000.-</a:t>
            </a:r>
            <a:endParaRPr sz="2600" dirty="0">
              <a:latin typeface="Arial"/>
              <a:cs typeface="Arial"/>
            </a:endParaRPr>
          </a:p>
          <a:p>
            <a:pPr marL="105410">
              <a:lnSpc>
                <a:spcPct val="100000"/>
              </a:lnSpc>
              <a:spcBef>
                <a:spcPts val="555"/>
              </a:spcBef>
              <a:tabLst>
                <a:tab pos="2157095" algn="l"/>
              </a:tabLst>
            </a:pPr>
            <a:r>
              <a:rPr sz="2600" spc="-5" dirty="0">
                <a:latin typeface="Arial"/>
                <a:cs typeface="Arial"/>
              </a:rPr>
              <a:t>Kredi(</a:t>
            </a:r>
            <a:r>
              <a:rPr sz="2600" b="1" spc="-5" dirty="0">
                <a:latin typeface="Arial"/>
                <a:cs typeface="Arial"/>
              </a:rPr>
              <a:t>K</a:t>
            </a:r>
            <a:r>
              <a:rPr sz="2600" spc="-5" dirty="0">
                <a:latin typeface="Arial"/>
                <a:cs typeface="Arial"/>
              </a:rPr>
              <a:t>)	</a:t>
            </a:r>
            <a:r>
              <a:rPr sz="2600" dirty="0">
                <a:latin typeface="Arial"/>
                <a:cs typeface="Arial"/>
              </a:rPr>
              <a:t>= ((1</a:t>
            </a:r>
            <a:r>
              <a:rPr sz="2600" dirty="0">
                <a:solidFill>
                  <a:srgbClr val="FF0000"/>
                </a:solidFill>
                <a:latin typeface="Arial"/>
                <a:cs typeface="Arial"/>
              </a:rPr>
              <a:t>-</a:t>
            </a:r>
            <a:r>
              <a:rPr sz="2600" dirty="0">
                <a:latin typeface="Arial"/>
                <a:cs typeface="Arial"/>
              </a:rPr>
              <a:t>r)</a:t>
            </a:r>
            <a:r>
              <a:rPr sz="2600" b="1" dirty="0">
                <a:solidFill>
                  <a:srgbClr val="FF0000"/>
                </a:solidFill>
                <a:latin typeface="Arial"/>
                <a:cs typeface="Arial"/>
              </a:rPr>
              <a:t>/</a:t>
            </a:r>
            <a:r>
              <a:rPr sz="2600" dirty="0">
                <a:latin typeface="Arial"/>
                <a:cs typeface="Arial"/>
              </a:rPr>
              <a:t>r )</a:t>
            </a:r>
            <a:r>
              <a:rPr sz="2000" dirty="0">
                <a:solidFill>
                  <a:srgbClr val="FF0000"/>
                </a:solidFill>
                <a:latin typeface="Arial"/>
                <a:cs typeface="Arial"/>
              </a:rPr>
              <a:t>x</a:t>
            </a:r>
            <a:r>
              <a:rPr sz="2000" spc="-30" dirty="0">
                <a:solidFill>
                  <a:srgbClr val="FF0000"/>
                </a:solidFill>
                <a:latin typeface="Arial"/>
                <a:cs typeface="Arial"/>
              </a:rPr>
              <a:t> </a:t>
            </a:r>
            <a:r>
              <a:rPr sz="2600" dirty="0">
                <a:latin typeface="Arial"/>
                <a:cs typeface="Arial"/>
              </a:rPr>
              <a:t>A</a:t>
            </a:r>
          </a:p>
          <a:p>
            <a:pPr marL="105410">
              <a:lnSpc>
                <a:spcPct val="100000"/>
              </a:lnSpc>
              <a:spcBef>
                <a:spcPts val="555"/>
              </a:spcBef>
            </a:pPr>
            <a:r>
              <a:rPr sz="2600" spc="-5" dirty="0">
                <a:latin typeface="Arial"/>
                <a:cs typeface="Arial"/>
              </a:rPr>
              <a:t>K= </a:t>
            </a:r>
            <a:r>
              <a:rPr sz="2600" u="heavy" dirty="0">
                <a:uFill>
                  <a:solidFill>
                    <a:srgbClr val="000000"/>
                  </a:solidFill>
                </a:uFill>
                <a:latin typeface="Arial"/>
                <a:cs typeface="Arial"/>
              </a:rPr>
              <a:t>(1-0.10)</a:t>
            </a:r>
            <a:r>
              <a:rPr sz="2600" dirty="0">
                <a:latin typeface="Arial"/>
                <a:cs typeface="Arial"/>
              </a:rPr>
              <a:t> x </a:t>
            </a:r>
            <a:r>
              <a:rPr sz="2600" spc="-5" dirty="0">
                <a:latin typeface="Arial"/>
                <a:cs typeface="Arial"/>
              </a:rPr>
              <a:t>500.000=</a:t>
            </a:r>
            <a:r>
              <a:rPr sz="2600" spc="-35" dirty="0">
                <a:latin typeface="Arial"/>
                <a:cs typeface="Arial"/>
              </a:rPr>
              <a:t> </a:t>
            </a:r>
            <a:r>
              <a:rPr sz="2600" spc="-5" dirty="0">
                <a:latin typeface="Arial"/>
                <a:cs typeface="Arial"/>
              </a:rPr>
              <a:t>4.500.000.-</a:t>
            </a:r>
            <a:endParaRPr sz="2600" dirty="0">
              <a:latin typeface="Arial"/>
              <a:cs typeface="Arial"/>
            </a:endParaRPr>
          </a:p>
          <a:p>
            <a:pPr marL="836930">
              <a:lnSpc>
                <a:spcPct val="100000"/>
              </a:lnSpc>
              <a:spcBef>
                <a:spcPts val="555"/>
              </a:spcBef>
            </a:pPr>
            <a:r>
              <a:rPr sz="2600" spc="-5" dirty="0">
                <a:latin typeface="Arial"/>
                <a:cs typeface="Arial"/>
              </a:rPr>
              <a:t>0.10</a:t>
            </a:r>
            <a:endParaRPr sz="2600" dirty="0">
              <a:latin typeface="Arial"/>
              <a:cs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0F635EB-C790-41ED-EFBB-0233E42C9E7C}"/>
              </a:ext>
            </a:extLst>
          </p:cNvPr>
          <p:cNvSpPr>
            <a:spLocks noGrp="1"/>
          </p:cNvSpPr>
          <p:nvPr>
            <p:ph type="title"/>
          </p:nvPr>
        </p:nvSpPr>
        <p:spPr/>
        <p:txBody>
          <a:bodyPr/>
          <a:lstStyle/>
          <a:p>
            <a:endParaRPr lang="tr-TR"/>
          </a:p>
        </p:txBody>
      </p:sp>
      <p:sp>
        <p:nvSpPr>
          <p:cNvPr id="3" name="Metin Yer Tutucusu 2">
            <a:extLst>
              <a:ext uri="{FF2B5EF4-FFF2-40B4-BE49-F238E27FC236}">
                <a16:creationId xmlns:a16="http://schemas.microsoft.com/office/drawing/2014/main" id="{4AE7415A-3A68-5B66-80DF-123BAFB187AA}"/>
              </a:ext>
            </a:extLst>
          </p:cNvPr>
          <p:cNvSpPr>
            <a:spLocks noGrp="1"/>
          </p:cNvSpPr>
          <p:nvPr>
            <p:ph idx="1"/>
          </p:nvPr>
        </p:nvSpPr>
        <p:spPr>
          <a:xfrm>
            <a:off x="669924" y="1828800"/>
            <a:ext cx="7804150" cy="4001095"/>
          </a:xfrm>
        </p:spPr>
        <p:txBody>
          <a:bodyPr>
            <a:normAutofit fontScale="92500" lnSpcReduction="10000"/>
          </a:bodyPr>
          <a:lstStyle/>
          <a:p>
            <a:pPr marL="457200" indent="-457200" algn="just">
              <a:buFont typeface="Arial" panose="020B0604020202020204" pitchFamily="34" charset="0"/>
              <a:buChar char="•"/>
            </a:pPr>
            <a:r>
              <a:rPr lang="tr-TR" dirty="0"/>
              <a:t>Reeskont, iskonto edilmiş, diğer bir deyişle bir bedel karşılığı el değiştirmiş olan kıymetlerin yeniden bir bedel karşılığı (</a:t>
            </a:r>
            <a:r>
              <a:rPr lang="tr-TR" dirty="0" err="1"/>
              <a:t>reiskonto</a:t>
            </a:r>
            <a:r>
              <a:rPr lang="tr-TR" dirty="0"/>
              <a:t>) el değiştirmesini ifade eder. </a:t>
            </a:r>
          </a:p>
          <a:p>
            <a:pPr marL="457200" indent="-457200" algn="just">
              <a:buFont typeface="Arial" panose="020B0604020202020204" pitchFamily="34" charset="0"/>
              <a:buChar char="•"/>
            </a:pPr>
            <a:r>
              <a:rPr lang="tr-TR" dirty="0"/>
              <a:t>Merkez bankalarının, şartlarını kendileri belirlemek şartı ile çeşitli senetleri iskontoya tabi tutarak (re-iskonto), reeskont penceresi adı altında para politikası uygulamalarında kullandıkları bir araçtır</a:t>
            </a:r>
          </a:p>
          <a:p>
            <a:endParaRPr lang="tr-TR" dirty="0"/>
          </a:p>
        </p:txBody>
      </p:sp>
    </p:spTree>
    <p:extLst>
      <p:ext uri="{BB962C8B-B14F-4D97-AF65-F5344CB8AC3E}">
        <p14:creationId xmlns:p14="http://schemas.microsoft.com/office/powerpoint/2010/main" val="42934664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p:nvPr/>
        </p:nvSpPr>
        <p:spPr>
          <a:xfrm>
            <a:off x="253999" y="253999"/>
            <a:ext cx="8635982" cy="6349987"/>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DD088273-FFFE-D472-1C15-41DB55CC3A71}"/>
              </a:ext>
            </a:extLst>
          </p:cNvPr>
          <p:cNvSpPr>
            <a:spLocks noGrp="1"/>
          </p:cNvSpPr>
          <p:nvPr>
            <p:ph type="title"/>
          </p:nvPr>
        </p:nvSpPr>
        <p:spPr>
          <a:xfrm>
            <a:off x="444499" y="141528"/>
            <a:ext cx="8255001" cy="492443"/>
          </a:xfrm>
        </p:spPr>
        <p:txBody>
          <a:bodyPr>
            <a:normAutofit fontScale="90000"/>
          </a:bodyPr>
          <a:lstStyle/>
          <a:p>
            <a:r>
              <a:rPr lang="tr-TR" dirty="0"/>
              <a:t>Açık Piyasa İşlem Çeşitleri</a:t>
            </a:r>
          </a:p>
        </p:txBody>
      </p:sp>
      <p:sp>
        <p:nvSpPr>
          <p:cNvPr id="5" name="Metin Yer Tutucusu 4">
            <a:extLst>
              <a:ext uri="{FF2B5EF4-FFF2-40B4-BE49-F238E27FC236}">
                <a16:creationId xmlns:a16="http://schemas.microsoft.com/office/drawing/2014/main" id="{4521A6AA-F00A-082D-29C9-B6C4E712FE5A}"/>
              </a:ext>
            </a:extLst>
          </p:cNvPr>
          <p:cNvSpPr>
            <a:spLocks noGrp="1"/>
          </p:cNvSpPr>
          <p:nvPr>
            <p:ph idx="1"/>
          </p:nvPr>
        </p:nvSpPr>
        <p:spPr>
          <a:xfrm>
            <a:off x="804543" y="1447800"/>
            <a:ext cx="7804150" cy="4278094"/>
          </a:xfrm>
        </p:spPr>
        <p:txBody>
          <a:bodyPr/>
          <a:lstStyle/>
          <a:p>
            <a:pPr marL="457200" indent="-457200" algn="just">
              <a:buFont typeface="Arial" panose="020B0604020202020204" pitchFamily="34" charset="0"/>
              <a:buChar char="•"/>
            </a:pPr>
            <a:r>
              <a:rPr lang="tr-TR" sz="2800" dirty="0"/>
              <a:t>Türkiye’de açık piyasa işlemleri, Merkez Bankası tarafından finans piyasasındaki kısa vadeli faiz oranlarının politika faizi etrafında oluşmasını sağlamak ve likiditeyi düzenlemek için kullanılır.</a:t>
            </a:r>
          </a:p>
          <a:p>
            <a:pPr marL="457200" indent="-457200" algn="just">
              <a:buFont typeface="Arial" panose="020B0604020202020204" pitchFamily="34" charset="0"/>
              <a:buChar char="•"/>
            </a:pPr>
            <a:endParaRPr lang="tr-TR" sz="2800" dirty="0"/>
          </a:p>
          <a:p>
            <a:pPr marL="457200" indent="-457200" algn="just">
              <a:buFont typeface="Arial" panose="020B0604020202020204" pitchFamily="34" charset="0"/>
              <a:buChar char="•"/>
            </a:pPr>
            <a:r>
              <a:rPr lang="tr-TR" sz="2800" dirty="0"/>
              <a:t> Açık piyasa işlemlerinin genel çerçevesi, Merkez Bankası Kanunu’nun 52’inci ve 56’ıncı maddeleriyle belirlenmiştir.</a:t>
            </a:r>
          </a:p>
          <a:p>
            <a:endParaRPr lang="tr-TR" dirty="0"/>
          </a:p>
        </p:txBody>
      </p:sp>
    </p:spTree>
    <p:extLst>
      <p:ext uri="{BB962C8B-B14F-4D97-AF65-F5344CB8AC3E}">
        <p14:creationId xmlns:p14="http://schemas.microsoft.com/office/powerpoint/2010/main" val="37180356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Metin kutusu 20">
            <a:extLst>
              <a:ext uri="{FF2B5EF4-FFF2-40B4-BE49-F238E27FC236}">
                <a16:creationId xmlns:a16="http://schemas.microsoft.com/office/drawing/2014/main" id="{469C6BCF-F719-0B7A-89CD-8F91390C54FE}"/>
              </a:ext>
            </a:extLst>
          </p:cNvPr>
          <p:cNvSpPr txBox="1"/>
          <p:nvPr/>
        </p:nvSpPr>
        <p:spPr>
          <a:xfrm>
            <a:off x="228600" y="838200"/>
            <a:ext cx="8229600" cy="5509200"/>
          </a:xfrm>
          <a:prstGeom prst="rect">
            <a:avLst/>
          </a:prstGeom>
          <a:noFill/>
        </p:spPr>
        <p:txBody>
          <a:bodyPr wrap="square">
            <a:spAutoFit/>
          </a:bodyPr>
          <a:lstStyle/>
          <a:p>
            <a:pPr marL="457200" indent="-457200">
              <a:buFont typeface="Arial" panose="020B0604020202020204" pitchFamily="34" charset="0"/>
              <a:buChar char="•"/>
            </a:pPr>
            <a:r>
              <a:rPr lang="tr-TR" sz="3200" dirty="0"/>
              <a:t>Açık piyasa işlemleri yalnızca </a:t>
            </a:r>
            <a:r>
              <a:rPr lang="tr-TR" sz="3200" b="1" dirty="0"/>
              <a:t>para politikası amaçları</a:t>
            </a:r>
            <a:r>
              <a:rPr lang="tr-TR" sz="3200" dirty="0"/>
              <a:t> için yürütülür ve Hazineye, kamu kurum ve kuruluşları ile diğer kurum ve kuruluşlara kredi sağlamak amacıyla yapılamaz.</a:t>
            </a:r>
          </a:p>
          <a:p>
            <a:pPr marL="457200" indent="-457200">
              <a:buFont typeface="Arial" panose="020B0604020202020204" pitchFamily="34" charset="0"/>
              <a:buChar char="•"/>
            </a:pPr>
            <a:r>
              <a:rPr lang="tr-TR" sz="3200" dirty="0"/>
              <a:t>Merkez Bankası, Hazine ile kamu kurum ve kuruluşlarının ihraç ettiği </a:t>
            </a:r>
            <a:r>
              <a:rPr lang="tr-TR" sz="3200" b="1" dirty="0"/>
              <a:t>borçlanma araçlarını birincil piyasadan satın alamaz.</a:t>
            </a:r>
            <a:endParaRPr lang="tr-TR" sz="3200" dirty="0"/>
          </a:p>
          <a:p>
            <a:pPr marL="457200" indent="-457200">
              <a:buFont typeface="Arial" panose="020B0604020202020204" pitchFamily="34" charset="0"/>
              <a:buChar char="•"/>
            </a:pPr>
            <a:r>
              <a:rPr lang="tr-TR" sz="3200" dirty="0"/>
              <a:t>Merkez Bankası tarafından belirlenen </a:t>
            </a:r>
            <a:r>
              <a:rPr lang="tr-TR" sz="3200" b="1" dirty="0"/>
              <a:t>politika faizi</a:t>
            </a:r>
            <a:r>
              <a:rPr lang="tr-TR" sz="3200" dirty="0"/>
              <a:t>, bir hafta vadeli repo ihale faiz oranını ifade eder.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5387" y="0"/>
            <a:ext cx="9154160" cy="6863715"/>
            <a:chOff x="-5387" y="0"/>
            <a:chExt cx="9154160" cy="6863715"/>
          </a:xfrm>
        </p:grpSpPr>
        <p:sp>
          <p:nvSpPr>
            <p:cNvPr id="3" name="object 3"/>
            <p:cNvSpPr/>
            <p:nvPr/>
          </p:nvSpPr>
          <p:spPr>
            <a:xfrm>
              <a:off x="0" y="0"/>
              <a:ext cx="9143981" cy="6857986"/>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0" y="0"/>
              <a:ext cx="9143981" cy="1027430"/>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4400075" y="0"/>
              <a:ext cx="4743905" cy="600066"/>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0" y="0"/>
              <a:ext cx="9069705" cy="1015365"/>
            </a:xfrm>
            <a:custGeom>
              <a:avLst/>
              <a:gdLst/>
              <a:ahLst/>
              <a:cxnLst/>
              <a:rect l="l" t="t" r="r" b="b"/>
              <a:pathLst>
                <a:path w="9069705" h="1015365">
                  <a:moveTo>
                    <a:pt x="0" y="1015119"/>
                  </a:moveTo>
                  <a:lnTo>
                    <a:pt x="53491" y="995677"/>
                  </a:lnTo>
                  <a:lnTo>
                    <a:pt x="112891" y="974489"/>
                  </a:lnTo>
                  <a:lnTo>
                    <a:pt x="177134" y="952049"/>
                  </a:lnTo>
                  <a:lnTo>
                    <a:pt x="246045" y="928521"/>
                  </a:lnTo>
                  <a:lnTo>
                    <a:pt x="282198" y="916400"/>
                  </a:lnTo>
                  <a:lnTo>
                    <a:pt x="319453" y="904070"/>
                  </a:lnTo>
                  <a:lnTo>
                    <a:pt x="357789" y="891551"/>
                  </a:lnTo>
                  <a:lnTo>
                    <a:pt x="397183" y="878863"/>
                  </a:lnTo>
                  <a:lnTo>
                    <a:pt x="437615" y="866027"/>
                  </a:lnTo>
                  <a:lnTo>
                    <a:pt x="479063" y="853064"/>
                  </a:lnTo>
                  <a:lnTo>
                    <a:pt x="521505" y="839995"/>
                  </a:lnTo>
                  <a:lnTo>
                    <a:pt x="564919" y="826840"/>
                  </a:lnTo>
                  <a:lnTo>
                    <a:pt x="609284" y="813619"/>
                  </a:lnTo>
                  <a:lnTo>
                    <a:pt x="654578" y="800355"/>
                  </a:lnTo>
                  <a:lnTo>
                    <a:pt x="700780" y="787066"/>
                  </a:lnTo>
                  <a:lnTo>
                    <a:pt x="747867" y="773774"/>
                  </a:lnTo>
                  <a:lnTo>
                    <a:pt x="795819" y="760500"/>
                  </a:lnTo>
                  <a:lnTo>
                    <a:pt x="844613" y="747265"/>
                  </a:lnTo>
                  <a:lnTo>
                    <a:pt x="894227" y="734088"/>
                  </a:lnTo>
                  <a:lnTo>
                    <a:pt x="944641" y="720991"/>
                  </a:lnTo>
                  <a:lnTo>
                    <a:pt x="995833" y="707994"/>
                  </a:lnTo>
                  <a:lnTo>
                    <a:pt x="1047780" y="695118"/>
                  </a:lnTo>
                  <a:lnTo>
                    <a:pt x="1100461" y="682384"/>
                  </a:lnTo>
                  <a:lnTo>
                    <a:pt x="1153855" y="669813"/>
                  </a:lnTo>
                  <a:lnTo>
                    <a:pt x="1207940" y="657424"/>
                  </a:lnTo>
                  <a:lnTo>
                    <a:pt x="1262694" y="645239"/>
                  </a:lnTo>
                  <a:lnTo>
                    <a:pt x="1318096" y="633279"/>
                  </a:lnTo>
                  <a:lnTo>
                    <a:pt x="1374123" y="621563"/>
                  </a:lnTo>
                  <a:lnTo>
                    <a:pt x="1430755" y="610114"/>
                  </a:lnTo>
                  <a:lnTo>
                    <a:pt x="1487970" y="598950"/>
                  </a:lnTo>
                  <a:lnTo>
                    <a:pt x="1545745" y="588094"/>
                  </a:lnTo>
                  <a:lnTo>
                    <a:pt x="1604060" y="577566"/>
                  </a:lnTo>
                  <a:lnTo>
                    <a:pt x="1662892" y="567387"/>
                  </a:lnTo>
                  <a:lnTo>
                    <a:pt x="1722220" y="557576"/>
                  </a:lnTo>
                  <a:lnTo>
                    <a:pt x="1782023" y="548155"/>
                  </a:lnTo>
                  <a:lnTo>
                    <a:pt x="1842278" y="539145"/>
                  </a:lnTo>
                  <a:lnTo>
                    <a:pt x="1902964" y="530567"/>
                  </a:lnTo>
                  <a:lnTo>
                    <a:pt x="1964060" y="522440"/>
                  </a:lnTo>
                  <a:lnTo>
                    <a:pt x="2025544" y="514785"/>
                  </a:lnTo>
                  <a:lnTo>
                    <a:pt x="2087393" y="507624"/>
                  </a:lnTo>
                  <a:lnTo>
                    <a:pt x="2149587" y="500977"/>
                  </a:lnTo>
                  <a:lnTo>
                    <a:pt x="2212103" y="494865"/>
                  </a:lnTo>
                  <a:lnTo>
                    <a:pt x="2274921" y="489308"/>
                  </a:lnTo>
                  <a:lnTo>
                    <a:pt x="2338018" y="484327"/>
                  </a:lnTo>
                  <a:lnTo>
                    <a:pt x="2401373" y="479942"/>
                  </a:lnTo>
                  <a:lnTo>
                    <a:pt x="2464964" y="476175"/>
                  </a:lnTo>
                  <a:lnTo>
                    <a:pt x="2528769" y="473046"/>
                  </a:lnTo>
                  <a:lnTo>
                    <a:pt x="2570367" y="471443"/>
                  </a:lnTo>
                  <a:lnTo>
                    <a:pt x="2612636" y="470246"/>
                  </a:lnTo>
                  <a:lnTo>
                    <a:pt x="2655560" y="469443"/>
                  </a:lnTo>
                  <a:lnTo>
                    <a:pt x="2699121" y="469024"/>
                  </a:lnTo>
                  <a:lnTo>
                    <a:pt x="2743302" y="468978"/>
                  </a:lnTo>
                  <a:lnTo>
                    <a:pt x="2788086" y="469293"/>
                  </a:lnTo>
                  <a:lnTo>
                    <a:pt x="2833455" y="469960"/>
                  </a:lnTo>
                  <a:lnTo>
                    <a:pt x="2879392" y="470966"/>
                  </a:lnTo>
                  <a:lnTo>
                    <a:pt x="2925880" y="472301"/>
                  </a:lnTo>
                  <a:lnTo>
                    <a:pt x="2972902" y="473954"/>
                  </a:lnTo>
                  <a:lnTo>
                    <a:pt x="3020440" y="475914"/>
                  </a:lnTo>
                  <a:lnTo>
                    <a:pt x="3068476" y="478170"/>
                  </a:lnTo>
                  <a:lnTo>
                    <a:pt x="3116995" y="480711"/>
                  </a:lnTo>
                  <a:lnTo>
                    <a:pt x="3165978" y="483527"/>
                  </a:lnTo>
                  <a:lnTo>
                    <a:pt x="3215408" y="486605"/>
                  </a:lnTo>
                  <a:lnTo>
                    <a:pt x="3265267" y="489936"/>
                  </a:lnTo>
                  <a:lnTo>
                    <a:pt x="3315540" y="493508"/>
                  </a:lnTo>
                  <a:lnTo>
                    <a:pt x="3366207" y="497310"/>
                  </a:lnTo>
                  <a:lnTo>
                    <a:pt x="3417252" y="501331"/>
                  </a:lnTo>
                  <a:lnTo>
                    <a:pt x="3468658" y="505561"/>
                  </a:lnTo>
                  <a:lnTo>
                    <a:pt x="3520407" y="509988"/>
                  </a:lnTo>
                  <a:lnTo>
                    <a:pt x="3572483" y="514602"/>
                  </a:lnTo>
                  <a:lnTo>
                    <a:pt x="3624866" y="519391"/>
                  </a:lnTo>
                  <a:lnTo>
                    <a:pt x="3677542" y="524345"/>
                  </a:lnTo>
                  <a:lnTo>
                    <a:pt x="3730491" y="529453"/>
                  </a:lnTo>
                  <a:lnTo>
                    <a:pt x="3783698" y="534702"/>
                  </a:lnTo>
                  <a:lnTo>
                    <a:pt x="3837144" y="540084"/>
                  </a:lnTo>
                  <a:lnTo>
                    <a:pt x="3890812" y="545586"/>
                  </a:lnTo>
                  <a:lnTo>
                    <a:pt x="3944685" y="551198"/>
                  </a:lnTo>
                  <a:lnTo>
                    <a:pt x="3998746" y="556909"/>
                  </a:lnTo>
                  <a:lnTo>
                    <a:pt x="4052977" y="562708"/>
                  </a:lnTo>
                  <a:lnTo>
                    <a:pt x="4107361" y="568583"/>
                  </a:lnTo>
                  <a:lnTo>
                    <a:pt x="4161881" y="574525"/>
                  </a:lnTo>
                  <a:lnTo>
                    <a:pt x="4216520" y="580521"/>
                  </a:lnTo>
                  <a:lnTo>
                    <a:pt x="4271260" y="586562"/>
                  </a:lnTo>
                  <a:lnTo>
                    <a:pt x="4326084" y="592635"/>
                  </a:lnTo>
                  <a:lnTo>
                    <a:pt x="4380974" y="598730"/>
                  </a:lnTo>
                  <a:lnTo>
                    <a:pt x="4435914" y="604837"/>
                  </a:lnTo>
                  <a:lnTo>
                    <a:pt x="4490885" y="610944"/>
                  </a:lnTo>
                  <a:lnTo>
                    <a:pt x="4545872" y="617040"/>
                  </a:lnTo>
                  <a:lnTo>
                    <a:pt x="4600856" y="623114"/>
                  </a:lnTo>
                  <a:lnTo>
                    <a:pt x="4655820" y="629155"/>
                  </a:lnTo>
                  <a:lnTo>
                    <a:pt x="4710747" y="635153"/>
                  </a:lnTo>
                  <a:lnTo>
                    <a:pt x="4765620" y="641096"/>
                  </a:lnTo>
                  <a:lnTo>
                    <a:pt x="4820420" y="646974"/>
                  </a:lnTo>
                  <a:lnTo>
                    <a:pt x="4875132" y="652775"/>
                  </a:lnTo>
                  <a:lnTo>
                    <a:pt x="4929738" y="658488"/>
                  </a:lnTo>
                  <a:lnTo>
                    <a:pt x="4984220" y="664103"/>
                  </a:lnTo>
                  <a:lnTo>
                    <a:pt x="5038561" y="669608"/>
                  </a:lnTo>
                  <a:lnTo>
                    <a:pt x="5092744" y="674994"/>
                  </a:lnTo>
                  <a:lnTo>
                    <a:pt x="5146751" y="680247"/>
                  </a:lnTo>
                  <a:lnTo>
                    <a:pt x="5200566" y="685359"/>
                  </a:lnTo>
                  <a:lnTo>
                    <a:pt x="5254171" y="690317"/>
                  </a:lnTo>
                  <a:lnTo>
                    <a:pt x="5307548" y="695111"/>
                  </a:lnTo>
                  <a:lnTo>
                    <a:pt x="5360681" y="699730"/>
                  </a:lnTo>
                  <a:lnTo>
                    <a:pt x="5413551" y="704163"/>
                  </a:lnTo>
                  <a:lnTo>
                    <a:pt x="5466143" y="708398"/>
                  </a:lnTo>
                  <a:lnTo>
                    <a:pt x="5518438" y="712426"/>
                  </a:lnTo>
                  <a:lnTo>
                    <a:pt x="5570419" y="716234"/>
                  </a:lnTo>
                  <a:lnTo>
                    <a:pt x="5622069" y="719813"/>
                  </a:lnTo>
                  <a:lnTo>
                    <a:pt x="5673371" y="723150"/>
                  </a:lnTo>
                  <a:lnTo>
                    <a:pt x="5724307" y="726236"/>
                  </a:lnTo>
                  <a:lnTo>
                    <a:pt x="5774860" y="729059"/>
                  </a:lnTo>
                  <a:lnTo>
                    <a:pt x="5825012" y="731608"/>
                  </a:lnTo>
                  <a:lnTo>
                    <a:pt x="5874748" y="733872"/>
                  </a:lnTo>
                  <a:lnTo>
                    <a:pt x="5924048" y="735840"/>
                  </a:lnTo>
                  <a:lnTo>
                    <a:pt x="5972896" y="737502"/>
                  </a:lnTo>
                  <a:lnTo>
                    <a:pt x="6021275" y="738846"/>
                  </a:lnTo>
                  <a:lnTo>
                    <a:pt x="6069167" y="739862"/>
                  </a:lnTo>
                  <a:lnTo>
                    <a:pt x="6116555" y="740538"/>
                  </a:lnTo>
                  <a:lnTo>
                    <a:pt x="6163421" y="740863"/>
                  </a:lnTo>
                  <a:lnTo>
                    <a:pt x="6209749" y="740827"/>
                  </a:lnTo>
                  <a:lnTo>
                    <a:pt x="6255521" y="740419"/>
                  </a:lnTo>
                  <a:lnTo>
                    <a:pt x="6300720" y="739627"/>
                  </a:lnTo>
                  <a:lnTo>
                    <a:pt x="6345329" y="738441"/>
                  </a:lnTo>
                  <a:lnTo>
                    <a:pt x="6389329" y="736849"/>
                  </a:lnTo>
                  <a:lnTo>
                    <a:pt x="6432705" y="734841"/>
                  </a:lnTo>
                  <a:lnTo>
                    <a:pt x="6475438" y="732406"/>
                  </a:lnTo>
                  <a:lnTo>
                    <a:pt x="6517511" y="729533"/>
                  </a:lnTo>
                  <a:lnTo>
                    <a:pt x="6578430" y="724569"/>
                  </a:lnTo>
                  <a:lnTo>
                    <a:pt x="6639061" y="718756"/>
                  </a:lnTo>
                  <a:lnTo>
                    <a:pt x="6699392" y="712123"/>
                  </a:lnTo>
                  <a:lnTo>
                    <a:pt x="6759413" y="704701"/>
                  </a:lnTo>
                  <a:lnTo>
                    <a:pt x="6819113" y="696518"/>
                  </a:lnTo>
                  <a:lnTo>
                    <a:pt x="6878481" y="687604"/>
                  </a:lnTo>
                  <a:lnTo>
                    <a:pt x="6937506" y="677990"/>
                  </a:lnTo>
                  <a:lnTo>
                    <a:pt x="6996176" y="667705"/>
                  </a:lnTo>
                  <a:lnTo>
                    <a:pt x="7054482" y="656779"/>
                  </a:lnTo>
                  <a:lnTo>
                    <a:pt x="7112412" y="645242"/>
                  </a:lnTo>
                  <a:lnTo>
                    <a:pt x="7169955" y="633123"/>
                  </a:lnTo>
                  <a:lnTo>
                    <a:pt x="7227100" y="620451"/>
                  </a:lnTo>
                  <a:lnTo>
                    <a:pt x="7283837" y="607258"/>
                  </a:lnTo>
                  <a:lnTo>
                    <a:pt x="7340154" y="593573"/>
                  </a:lnTo>
                  <a:lnTo>
                    <a:pt x="7396041" y="579424"/>
                  </a:lnTo>
                  <a:lnTo>
                    <a:pt x="7451486" y="564843"/>
                  </a:lnTo>
                  <a:lnTo>
                    <a:pt x="7506479" y="549858"/>
                  </a:lnTo>
                  <a:lnTo>
                    <a:pt x="7561008" y="534501"/>
                  </a:lnTo>
                  <a:lnTo>
                    <a:pt x="7615064" y="518799"/>
                  </a:lnTo>
                  <a:lnTo>
                    <a:pt x="7668634" y="502784"/>
                  </a:lnTo>
                  <a:lnTo>
                    <a:pt x="7721708" y="486484"/>
                  </a:lnTo>
                  <a:lnTo>
                    <a:pt x="7774275" y="469930"/>
                  </a:lnTo>
                  <a:lnTo>
                    <a:pt x="7826323" y="453151"/>
                  </a:lnTo>
                  <a:lnTo>
                    <a:pt x="7877843" y="436178"/>
                  </a:lnTo>
                  <a:lnTo>
                    <a:pt x="7928824" y="419039"/>
                  </a:lnTo>
                  <a:lnTo>
                    <a:pt x="7979253" y="401765"/>
                  </a:lnTo>
                  <a:lnTo>
                    <a:pt x="8029121" y="384385"/>
                  </a:lnTo>
                  <a:lnTo>
                    <a:pt x="8078416" y="366929"/>
                  </a:lnTo>
                  <a:lnTo>
                    <a:pt x="8127127" y="349427"/>
                  </a:lnTo>
                  <a:lnTo>
                    <a:pt x="8175244" y="331908"/>
                  </a:lnTo>
                  <a:lnTo>
                    <a:pt x="8222756" y="314403"/>
                  </a:lnTo>
                  <a:lnTo>
                    <a:pt x="8269651" y="296941"/>
                  </a:lnTo>
                  <a:lnTo>
                    <a:pt x="8315919" y="279552"/>
                  </a:lnTo>
                  <a:lnTo>
                    <a:pt x="8361549" y="262265"/>
                  </a:lnTo>
                  <a:lnTo>
                    <a:pt x="8406530" y="245111"/>
                  </a:lnTo>
                  <a:lnTo>
                    <a:pt x="8450850" y="228119"/>
                  </a:lnTo>
                  <a:lnTo>
                    <a:pt x="8494500" y="211318"/>
                  </a:lnTo>
                  <a:lnTo>
                    <a:pt x="8537467" y="194739"/>
                  </a:lnTo>
                  <a:lnTo>
                    <a:pt x="8579742" y="178412"/>
                  </a:lnTo>
                  <a:lnTo>
                    <a:pt x="8621312" y="162365"/>
                  </a:lnTo>
                  <a:lnTo>
                    <a:pt x="8662169" y="146630"/>
                  </a:lnTo>
                  <a:lnTo>
                    <a:pt x="8702299" y="131235"/>
                  </a:lnTo>
                  <a:lnTo>
                    <a:pt x="8741693" y="116210"/>
                  </a:lnTo>
                  <a:lnTo>
                    <a:pt x="8780339" y="101585"/>
                  </a:lnTo>
                  <a:lnTo>
                    <a:pt x="8818227" y="87390"/>
                  </a:lnTo>
                  <a:lnTo>
                    <a:pt x="8855345" y="73655"/>
                  </a:lnTo>
                  <a:lnTo>
                    <a:pt x="8891683" y="60409"/>
                  </a:lnTo>
                  <a:lnTo>
                    <a:pt x="8961974" y="35504"/>
                  </a:lnTo>
                  <a:lnTo>
                    <a:pt x="9029013" y="12913"/>
                  </a:lnTo>
                  <a:lnTo>
                    <a:pt x="9061285" y="2560"/>
                  </a:lnTo>
                  <a:lnTo>
                    <a:pt x="9069593" y="0"/>
                  </a:lnTo>
                </a:path>
              </a:pathLst>
            </a:custGeom>
            <a:ln w="10774">
              <a:solidFill>
                <a:srgbClr val="87A34D"/>
              </a:solidFill>
            </a:ln>
          </p:spPr>
          <p:txBody>
            <a:bodyPr wrap="square" lIns="0" tIns="0" rIns="0" bIns="0" rtlCol="0"/>
            <a:lstStyle/>
            <a:p>
              <a:endParaRPr/>
            </a:p>
          </p:txBody>
        </p:sp>
        <p:sp>
          <p:nvSpPr>
            <p:cNvPr id="7" name="object 7"/>
            <p:cNvSpPr/>
            <p:nvPr/>
          </p:nvSpPr>
          <p:spPr>
            <a:xfrm>
              <a:off x="7" y="56967"/>
              <a:ext cx="9144000" cy="892810"/>
            </a:xfrm>
            <a:custGeom>
              <a:avLst/>
              <a:gdLst/>
              <a:ahLst/>
              <a:cxnLst/>
              <a:rect l="l" t="t" r="r" b="b"/>
              <a:pathLst>
                <a:path w="9144000" h="892810">
                  <a:moveTo>
                    <a:pt x="0" y="892460"/>
                  </a:moveTo>
                  <a:lnTo>
                    <a:pt x="52556" y="882917"/>
                  </a:lnTo>
                  <a:lnTo>
                    <a:pt x="110528" y="871362"/>
                  </a:lnTo>
                  <a:lnTo>
                    <a:pt x="173708" y="857976"/>
                  </a:lnTo>
                  <a:lnTo>
                    <a:pt x="241890" y="842936"/>
                  </a:lnTo>
                  <a:lnTo>
                    <a:pt x="314867" y="826421"/>
                  </a:lnTo>
                  <a:lnTo>
                    <a:pt x="353089" y="817666"/>
                  </a:lnTo>
                  <a:lnTo>
                    <a:pt x="392432" y="808610"/>
                  </a:lnTo>
                  <a:lnTo>
                    <a:pt x="432870" y="799274"/>
                  </a:lnTo>
                  <a:lnTo>
                    <a:pt x="474378" y="789682"/>
                  </a:lnTo>
                  <a:lnTo>
                    <a:pt x="516930" y="779854"/>
                  </a:lnTo>
                  <a:lnTo>
                    <a:pt x="560499" y="769814"/>
                  </a:lnTo>
                  <a:lnTo>
                    <a:pt x="605060" y="759585"/>
                  </a:lnTo>
                  <a:lnTo>
                    <a:pt x="650587" y="749187"/>
                  </a:lnTo>
                  <a:lnTo>
                    <a:pt x="697055" y="738644"/>
                  </a:lnTo>
                  <a:lnTo>
                    <a:pt x="744436" y="727978"/>
                  </a:lnTo>
                  <a:lnTo>
                    <a:pt x="792707" y="717211"/>
                  </a:lnTo>
                  <a:lnTo>
                    <a:pt x="841839" y="706366"/>
                  </a:lnTo>
                  <a:lnTo>
                    <a:pt x="891809" y="695464"/>
                  </a:lnTo>
                  <a:lnTo>
                    <a:pt x="942590" y="684529"/>
                  </a:lnTo>
                  <a:lnTo>
                    <a:pt x="994155" y="673582"/>
                  </a:lnTo>
                  <a:lnTo>
                    <a:pt x="1046480" y="662647"/>
                  </a:lnTo>
                  <a:lnTo>
                    <a:pt x="1099538" y="651744"/>
                  </a:lnTo>
                  <a:lnTo>
                    <a:pt x="1153304" y="640897"/>
                  </a:lnTo>
                  <a:lnTo>
                    <a:pt x="1207751" y="630128"/>
                  </a:lnTo>
                  <a:lnTo>
                    <a:pt x="1262854" y="619459"/>
                  </a:lnTo>
                  <a:lnTo>
                    <a:pt x="1318587" y="608913"/>
                  </a:lnTo>
                  <a:lnTo>
                    <a:pt x="1374924" y="598511"/>
                  </a:lnTo>
                  <a:lnTo>
                    <a:pt x="1431840" y="588277"/>
                  </a:lnTo>
                  <a:lnTo>
                    <a:pt x="1489308" y="578232"/>
                  </a:lnTo>
                  <a:lnTo>
                    <a:pt x="1547302" y="568399"/>
                  </a:lnTo>
                  <a:lnTo>
                    <a:pt x="1605797" y="558800"/>
                  </a:lnTo>
                  <a:lnTo>
                    <a:pt x="1664767" y="549457"/>
                  </a:lnTo>
                  <a:lnTo>
                    <a:pt x="1724185" y="540394"/>
                  </a:lnTo>
                  <a:lnTo>
                    <a:pt x="1784027" y="531631"/>
                  </a:lnTo>
                  <a:lnTo>
                    <a:pt x="1844266" y="523193"/>
                  </a:lnTo>
                  <a:lnTo>
                    <a:pt x="1904877" y="515099"/>
                  </a:lnTo>
                  <a:lnTo>
                    <a:pt x="1965833" y="507374"/>
                  </a:lnTo>
                  <a:lnTo>
                    <a:pt x="2027109" y="500040"/>
                  </a:lnTo>
                  <a:lnTo>
                    <a:pt x="2088678" y="493118"/>
                  </a:lnTo>
                  <a:lnTo>
                    <a:pt x="2150516" y="486631"/>
                  </a:lnTo>
                  <a:lnTo>
                    <a:pt x="2212596" y="480602"/>
                  </a:lnTo>
                  <a:lnTo>
                    <a:pt x="2274892" y="475053"/>
                  </a:lnTo>
                  <a:lnTo>
                    <a:pt x="2337378" y="470006"/>
                  </a:lnTo>
                  <a:lnTo>
                    <a:pt x="2400029" y="465483"/>
                  </a:lnTo>
                  <a:lnTo>
                    <a:pt x="2462819" y="461507"/>
                  </a:lnTo>
                  <a:lnTo>
                    <a:pt x="2525722" y="458099"/>
                  </a:lnTo>
                  <a:lnTo>
                    <a:pt x="2588711" y="455284"/>
                  </a:lnTo>
                  <a:lnTo>
                    <a:pt x="2630525" y="453792"/>
                  </a:lnTo>
                  <a:lnTo>
                    <a:pt x="2672984" y="452616"/>
                  </a:lnTo>
                  <a:lnTo>
                    <a:pt x="2716071" y="451750"/>
                  </a:lnTo>
                  <a:lnTo>
                    <a:pt x="2759769" y="451183"/>
                  </a:lnTo>
                  <a:lnTo>
                    <a:pt x="2804063" y="450907"/>
                  </a:lnTo>
                  <a:lnTo>
                    <a:pt x="2848935" y="450914"/>
                  </a:lnTo>
                  <a:lnTo>
                    <a:pt x="2894368" y="451195"/>
                  </a:lnTo>
                  <a:lnTo>
                    <a:pt x="2940346" y="451742"/>
                  </a:lnTo>
                  <a:lnTo>
                    <a:pt x="2986851" y="452545"/>
                  </a:lnTo>
                  <a:lnTo>
                    <a:pt x="3033868" y="453595"/>
                  </a:lnTo>
                  <a:lnTo>
                    <a:pt x="3081379" y="454886"/>
                  </a:lnTo>
                  <a:lnTo>
                    <a:pt x="3129368" y="456407"/>
                  </a:lnTo>
                  <a:lnTo>
                    <a:pt x="3177817" y="458150"/>
                  </a:lnTo>
                  <a:lnTo>
                    <a:pt x="3226710" y="460106"/>
                  </a:lnTo>
                  <a:lnTo>
                    <a:pt x="3276031" y="462267"/>
                  </a:lnTo>
                  <a:lnTo>
                    <a:pt x="3325763" y="464625"/>
                  </a:lnTo>
                  <a:lnTo>
                    <a:pt x="3375888" y="467170"/>
                  </a:lnTo>
                  <a:lnTo>
                    <a:pt x="3426390" y="469894"/>
                  </a:lnTo>
                  <a:lnTo>
                    <a:pt x="3477253" y="472788"/>
                  </a:lnTo>
                  <a:lnTo>
                    <a:pt x="3528459" y="475843"/>
                  </a:lnTo>
                  <a:lnTo>
                    <a:pt x="3579992" y="479052"/>
                  </a:lnTo>
                  <a:lnTo>
                    <a:pt x="3631835" y="482405"/>
                  </a:lnTo>
                  <a:lnTo>
                    <a:pt x="3683971" y="485894"/>
                  </a:lnTo>
                  <a:lnTo>
                    <a:pt x="3736383" y="489509"/>
                  </a:lnTo>
                  <a:lnTo>
                    <a:pt x="3789056" y="493243"/>
                  </a:lnTo>
                  <a:lnTo>
                    <a:pt x="3841971" y="497087"/>
                  </a:lnTo>
                  <a:lnTo>
                    <a:pt x="3895113" y="501032"/>
                  </a:lnTo>
                  <a:lnTo>
                    <a:pt x="3948464" y="505069"/>
                  </a:lnTo>
                  <a:lnTo>
                    <a:pt x="4002008" y="509191"/>
                  </a:lnTo>
                  <a:lnTo>
                    <a:pt x="4055728" y="513387"/>
                  </a:lnTo>
                  <a:lnTo>
                    <a:pt x="4109607" y="517650"/>
                  </a:lnTo>
                  <a:lnTo>
                    <a:pt x="4163628" y="521971"/>
                  </a:lnTo>
                  <a:lnTo>
                    <a:pt x="4217775" y="526341"/>
                  </a:lnTo>
                  <a:lnTo>
                    <a:pt x="4272031" y="530752"/>
                  </a:lnTo>
                  <a:lnTo>
                    <a:pt x="4326380" y="535194"/>
                  </a:lnTo>
                  <a:lnTo>
                    <a:pt x="4380804" y="539660"/>
                  </a:lnTo>
                  <a:lnTo>
                    <a:pt x="4435286" y="544141"/>
                  </a:lnTo>
                  <a:lnTo>
                    <a:pt x="4489810" y="548628"/>
                  </a:lnTo>
                  <a:lnTo>
                    <a:pt x="4544360" y="553112"/>
                  </a:lnTo>
                  <a:lnTo>
                    <a:pt x="4598918" y="557585"/>
                  </a:lnTo>
                  <a:lnTo>
                    <a:pt x="4653467" y="562038"/>
                  </a:lnTo>
                  <a:lnTo>
                    <a:pt x="4707992" y="566463"/>
                  </a:lnTo>
                  <a:lnTo>
                    <a:pt x="4762474" y="570850"/>
                  </a:lnTo>
                  <a:lnTo>
                    <a:pt x="4816898" y="575192"/>
                  </a:lnTo>
                  <a:lnTo>
                    <a:pt x="4871247" y="579479"/>
                  </a:lnTo>
                  <a:lnTo>
                    <a:pt x="4925503" y="583704"/>
                  </a:lnTo>
                  <a:lnTo>
                    <a:pt x="4979651" y="587856"/>
                  </a:lnTo>
                  <a:lnTo>
                    <a:pt x="5033673" y="591928"/>
                  </a:lnTo>
                  <a:lnTo>
                    <a:pt x="5087552" y="595911"/>
                  </a:lnTo>
                  <a:lnTo>
                    <a:pt x="5141272" y="599797"/>
                  </a:lnTo>
                  <a:lnTo>
                    <a:pt x="5194817" y="603576"/>
                  </a:lnTo>
                  <a:lnTo>
                    <a:pt x="5248168" y="607240"/>
                  </a:lnTo>
                  <a:lnTo>
                    <a:pt x="5301311" y="610781"/>
                  </a:lnTo>
                  <a:lnTo>
                    <a:pt x="5354227" y="614190"/>
                  </a:lnTo>
                  <a:lnTo>
                    <a:pt x="5406900" y="617458"/>
                  </a:lnTo>
                  <a:lnTo>
                    <a:pt x="5459313" y="620576"/>
                  </a:lnTo>
                  <a:lnTo>
                    <a:pt x="5511450" y="623536"/>
                  </a:lnTo>
                  <a:lnTo>
                    <a:pt x="5563294" y="626329"/>
                  </a:lnTo>
                  <a:lnTo>
                    <a:pt x="5614828" y="628947"/>
                  </a:lnTo>
                  <a:lnTo>
                    <a:pt x="5666035" y="631381"/>
                  </a:lnTo>
                  <a:lnTo>
                    <a:pt x="5716898" y="633623"/>
                  </a:lnTo>
                  <a:lnTo>
                    <a:pt x="5767402" y="635662"/>
                  </a:lnTo>
                  <a:lnTo>
                    <a:pt x="5817528" y="637492"/>
                  </a:lnTo>
                  <a:lnTo>
                    <a:pt x="5867261" y="639104"/>
                  </a:lnTo>
                  <a:lnTo>
                    <a:pt x="5916583" y="640488"/>
                  </a:lnTo>
                  <a:lnTo>
                    <a:pt x="5965477" y="641636"/>
                  </a:lnTo>
                  <a:lnTo>
                    <a:pt x="6013928" y="642540"/>
                  </a:lnTo>
                  <a:lnTo>
                    <a:pt x="6061918" y="643190"/>
                  </a:lnTo>
                  <a:lnTo>
                    <a:pt x="6109431" y="643579"/>
                  </a:lnTo>
                  <a:lnTo>
                    <a:pt x="6156449" y="643697"/>
                  </a:lnTo>
                  <a:lnTo>
                    <a:pt x="6202956" y="643537"/>
                  </a:lnTo>
                  <a:lnTo>
                    <a:pt x="6248935" y="643088"/>
                  </a:lnTo>
                  <a:lnTo>
                    <a:pt x="6294370" y="642343"/>
                  </a:lnTo>
                  <a:lnTo>
                    <a:pt x="6339243" y="641293"/>
                  </a:lnTo>
                  <a:lnTo>
                    <a:pt x="6383538" y="639930"/>
                  </a:lnTo>
                  <a:lnTo>
                    <a:pt x="6427239" y="638244"/>
                  </a:lnTo>
                  <a:lnTo>
                    <a:pt x="6470328" y="636227"/>
                  </a:lnTo>
                  <a:lnTo>
                    <a:pt x="6512788" y="633871"/>
                  </a:lnTo>
                  <a:lnTo>
                    <a:pt x="6554603" y="631166"/>
                  </a:lnTo>
                  <a:lnTo>
                    <a:pt x="6616296" y="626504"/>
                  </a:lnTo>
                  <a:lnTo>
                    <a:pt x="6677690" y="621124"/>
                  </a:lnTo>
                  <a:lnTo>
                    <a:pt x="6738773" y="615052"/>
                  </a:lnTo>
                  <a:lnTo>
                    <a:pt x="6799535" y="608315"/>
                  </a:lnTo>
                  <a:lnTo>
                    <a:pt x="6859963" y="600938"/>
                  </a:lnTo>
                  <a:lnTo>
                    <a:pt x="6920047" y="592947"/>
                  </a:lnTo>
                  <a:lnTo>
                    <a:pt x="6979774" y="584367"/>
                  </a:lnTo>
                  <a:lnTo>
                    <a:pt x="7039134" y="575224"/>
                  </a:lnTo>
                  <a:lnTo>
                    <a:pt x="7098114" y="565545"/>
                  </a:lnTo>
                  <a:lnTo>
                    <a:pt x="7156704" y="555355"/>
                  </a:lnTo>
                  <a:lnTo>
                    <a:pt x="7214891" y="544680"/>
                  </a:lnTo>
                  <a:lnTo>
                    <a:pt x="7272666" y="533545"/>
                  </a:lnTo>
                  <a:lnTo>
                    <a:pt x="7330014" y="521977"/>
                  </a:lnTo>
                  <a:lnTo>
                    <a:pt x="7386927" y="510001"/>
                  </a:lnTo>
                  <a:lnTo>
                    <a:pt x="7443391" y="497643"/>
                  </a:lnTo>
                  <a:lnTo>
                    <a:pt x="7499396" y="484929"/>
                  </a:lnTo>
                  <a:lnTo>
                    <a:pt x="7554930" y="471885"/>
                  </a:lnTo>
                  <a:lnTo>
                    <a:pt x="7609981" y="458536"/>
                  </a:lnTo>
                  <a:lnTo>
                    <a:pt x="7664538" y="444909"/>
                  </a:lnTo>
                  <a:lnTo>
                    <a:pt x="7718590" y="431028"/>
                  </a:lnTo>
                  <a:lnTo>
                    <a:pt x="7772125" y="416921"/>
                  </a:lnTo>
                  <a:lnTo>
                    <a:pt x="7825131" y="402612"/>
                  </a:lnTo>
                  <a:lnTo>
                    <a:pt x="7877598" y="388128"/>
                  </a:lnTo>
                  <a:lnTo>
                    <a:pt x="7929513" y="373494"/>
                  </a:lnTo>
                  <a:lnTo>
                    <a:pt x="7980865" y="358736"/>
                  </a:lnTo>
                  <a:lnTo>
                    <a:pt x="8031643" y="343880"/>
                  </a:lnTo>
                  <a:lnTo>
                    <a:pt x="8081835" y="328952"/>
                  </a:lnTo>
                  <a:lnTo>
                    <a:pt x="8131430" y="313977"/>
                  </a:lnTo>
                  <a:lnTo>
                    <a:pt x="8180416" y="298982"/>
                  </a:lnTo>
                  <a:lnTo>
                    <a:pt x="8228782" y="283992"/>
                  </a:lnTo>
                  <a:lnTo>
                    <a:pt x="8276516" y="269033"/>
                  </a:lnTo>
                  <a:lnTo>
                    <a:pt x="8323607" y="254131"/>
                  </a:lnTo>
                  <a:lnTo>
                    <a:pt x="8370043" y="239311"/>
                  </a:lnTo>
                  <a:lnTo>
                    <a:pt x="8415813" y="224600"/>
                  </a:lnTo>
                  <a:lnTo>
                    <a:pt x="8460905" y="210022"/>
                  </a:lnTo>
                  <a:lnTo>
                    <a:pt x="8505308" y="195605"/>
                  </a:lnTo>
                  <a:lnTo>
                    <a:pt x="8549010" y="181374"/>
                  </a:lnTo>
                  <a:lnTo>
                    <a:pt x="8592001" y="167354"/>
                  </a:lnTo>
                  <a:lnTo>
                    <a:pt x="8634268" y="153572"/>
                  </a:lnTo>
                  <a:lnTo>
                    <a:pt x="8675799" y="140053"/>
                  </a:lnTo>
                  <a:lnTo>
                    <a:pt x="8716585" y="126823"/>
                  </a:lnTo>
                  <a:lnTo>
                    <a:pt x="8756612" y="113907"/>
                  </a:lnTo>
                  <a:lnTo>
                    <a:pt x="8795869" y="101333"/>
                  </a:lnTo>
                  <a:lnTo>
                    <a:pt x="8834346" y="89125"/>
                  </a:lnTo>
                  <a:lnTo>
                    <a:pt x="8872030" y="77309"/>
                  </a:lnTo>
                  <a:lnTo>
                    <a:pt x="8908911" y="65911"/>
                  </a:lnTo>
                  <a:lnTo>
                    <a:pt x="8980214" y="44473"/>
                  </a:lnTo>
                  <a:lnTo>
                    <a:pt x="9048163" y="25016"/>
                  </a:lnTo>
                  <a:lnTo>
                    <a:pt x="9112667" y="7748"/>
                  </a:lnTo>
                  <a:lnTo>
                    <a:pt x="9143598" y="0"/>
                  </a:lnTo>
                </a:path>
              </a:pathLst>
            </a:custGeom>
            <a:ln w="9524">
              <a:solidFill>
                <a:srgbClr val="8064A1"/>
              </a:solidFill>
            </a:ln>
          </p:spPr>
          <p:txBody>
            <a:bodyPr wrap="square" lIns="0" tIns="0" rIns="0" bIns="0" rtlCol="0"/>
            <a:lstStyle/>
            <a:p>
              <a:endParaRPr/>
            </a:p>
          </p:txBody>
        </p:sp>
      </p:grpSp>
      <p:sp>
        <p:nvSpPr>
          <p:cNvPr id="8" name="object 8"/>
          <p:cNvSpPr txBox="1">
            <a:spLocks noGrp="1"/>
          </p:cNvSpPr>
          <p:nvPr>
            <p:ph type="title"/>
          </p:nvPr>
        </p:nvSpPr>
        <p:spPr>
          <a:xfrm>
            <a:off x="444499" y="1046985"/>
            <a:ext cx="7485380" cy="787400"/>
          </a:xfrm>
          <a:prstGeom prst="rect">
            <a:avLst/>
          </a:prstGeom>
        </p:spPr>
        <p:txBody>
          <a:bodyPr vert="horz" wrap="square" lIns="0" tIns="12700" rIns="0" bIns="0" rtlCol="0">
            <a:spAutoFit/>
          </a:bodyPr>
          <a:lstStyle/>
          <a:p>
            <a:pPr marL="12700">
              <a:lnSpc>
                <a:spcPct val="100000"/>
              </a:lnSpc>
              <a:spcBef>
                <a:spcPts val="100"/>
              </a:spcBef>
            </a:pPr>
            <a:r>
              <a:rPr sz="5000" b="0" spc="-10" dirty="0">
                <a:latin typeface="Arial"/>
                <a:cs typeface="Arial"/>
              </a:rPr>
              <a:t>Açık Piyasa İşlem</a:t>
            </a:r>
            <a:r>
              <a:rPr sz="5000" b="0" spc="-95" dirty="0">
                <a:latin typeface="Arial"/>
                <a:cs typeface="Arial"/>
              </a:rPr>
              <a:t> </a:t>
            </a:r>
            <a:r>
              <a:rPr sz="5000" b="0" spc="-5" dirty="0">
                <a:latin typeface="Arial"/>
                <a:cs typeface="Arial"/>
              </a:rPr>
              <a:t>Çeşitleri</a:t>
            </a:r>
            <a:endParaRPr sz="5000">
              <a:latin typeface="Arial"/>
              <a:cs typeface="Arial"/>
            </a:endParaRPr>
          </a:p>
        </p:txBody>
      </p:sp>
      <p:sp>
        <p:nvSpPr>
          <p:cNvPr id="9" name="object 9"/>
          <p:cNvSpPr txBox="1"/>
          <p:nvPr/>
        </p:nvSpPr>
        <p:spPr>
          <a:xfrm>
            <a:off x="437490" y="1877818"/>
            <a:ext cx="8172450" cy="4225290"/>
          </a:xfrm>
          <a:prstGeom prst="rect">
            <a:avLst/>
          </a:prstGeom>
        </p:spPr>
        <p:txBody>
          <a:bodyPr vert="horz" wrap="square" lIns="0" tIns="82550" rIns="0" bIns="0" rtlCol="0">
            <a:spAutoFit/>
          </a:bodyPr>
          <a:lstStyle/>
          <a:p>
            <a:pPr marL="379730" indent="-367665" algn="just">
              <a:lnSpc>
                <a:spcPct val="100000"/>
              </a:lnSpc>
              <a:spcBef>
                <a:spcPts val="650"/>
              </a:spcBef>
              <a:buClr>
                <a:srgbClr val="9ABA59"/>
              </a:buClr>
              <a:buSzPct val="94230"/>
              <a:buFont typeface="Noto Sans Symbols"/>
              <a:buChar char="●"/>
              <a:tabLst>
                <a:tab pos="380365" algn="l"/>
              </a:tabLst>
            </a:pPr>
            <a:r>
              <a:rPr sz="2600" b="1" spc="-5" dirty="0">
                <a:latin typeface="Arial"/>
                <a:cs typeface="Arial"/>
              </a:rPr>
              <a:t>Depo</a:t>
            </a:r>
            <a:endParaRPr sz="2600" dirty="0">
              <a:latin typeface="Arial"/>
              <a:cs typeface="Arial"/>
            </a:endParaRPr>
          </a:p>
          <a:p>
            <a:pPr marL="379730" marR="5080" indent="-367665" algn="just">
              <a:lnSpc>
                <a:spcPct val="101000"/>
              </a:lnSpc>
              <a:spcBef>
                <a:spcPts val="515"/>
              </a:spcBef>
              <a:buClr>
                <a:srgbClr val="9ABA59"/>
              </a:buClr>
              <a:buSzPct val="94230"/>
              <a:buFont typeface="Noto Sans Symbols"/>
              <a:buChar char="⚫"/>
              <a:tabLst>
                <a:tab pos="380365" algn="l"/>
              </a:tabLst>
            </a:pPr>
            <a:r>
              <a:rPr sz="2600" spc="-5" dirty="0">
                <a:latin typeface="Arial"/>
                <a:cs typeface="Arial"/>
              </a:rPr>
              <a:t>Depo; </a:t>
            </a:r>
            <a:r>
              <a:rPr sz="2600" dirty="0">
                <a:latin typeface="Arial"/>
                <a:cs typeface="Arial"/>
              </a:rPr>
              <a:t>Merkez </a:t>
            </a:r>
            <a:r>
              <a:rPr sz="2600" spc="-10" dirty="0">
                <a:latin typeface="Arial"/>
                <a:cs typeface="Arial"/>
              </a:rPr>
              <a:t>Bankasının </a:t>
            </a:r>
            <a:r>
              <a:rPr sz="2600" spc="-5" dirty="0">
                <a:latin typeface="Arial"/>
                <a:cs typeface="Arial"/>
              </a:rPr>
              <a:t>belirli </a:t>
            </a:r>
            <a:r>
              <a:rPr sz="2600" dirty="0">
                <a:latin typeface="Arial"/>
                <a:cs typeface="Arial"/>
              </a:rPr>
              <a:t>vadeler </a:t>
            </a:r>
            <a:r>
              <a:rPr sz="2600" spc="-5" dirty="0">
                <a:latin typeface="Arial"/>
                <a:cs typeface="Arial"/>
              </a:rPr>
              <a:t>ile  bankalara teminat </a:t>
            </a:r>
            <a:r>
              <a:rPr sz="2600" dirty="0">
                <a:latin typeface="Arial"/>
                <a:cs typeface="Arial"/>
              </a:rPr>
              <a:t>ve </a:t>
            </a:r>
            <a:r>
              <a:rPr sz="2600" spc="-5" dirty="0">
                <a:latin typeface="Arial"/>
                <a:cs typeface="Arial"/>
              </a:rPr>
              <a:t>limitleri doğrultusunda  </a:t>
            </a:r>
            <a:r>
              <a:rPr sz="2600" b="1" dirty="0">
                <a:latin typeface="Arial"/>
                <a:cs typeface="Arial"/>
              </a:rPr>
              <a:t>sağladığı mevduat </a:t>
            </a:r>
            <a:r>
              <a:rPr sz="2600" b="1" spc="-5" dirty="0">
                <a:latin typeface="Arial"/>
                <a:cs typeface="Arial"/>
              </a:rPr>
              <a:t>olanağıdır</a:t>
            </a:r>
            <a:r>
              <a:rPr sz="2600" spc="-5" dirty="0">
                <a:latin typeface="Arial"/>
                <a:cs typeface="Arial"/>
              </a:rPr>
              <a:t>. </a:t>
            </a:r>
            <a:r>
              <a:rPr sz="2600" spc="-10" dirty="0">
                <a:latin typeface="Arial"/>
                <a:cs typeface="Arial"/>
              </a:rPr>
              <a:t>Söz </a:t>
            </a:r>
            <a:r>
              <a:rPr sz="2600" dirty="0">
                <a:latin typeface="Arial"/>
                <a:cs typeface="Arial"/>
              </a:rPr>
              <a:t>konusu </a:t>
            </a:r>
            <a:r>
              <a:rPr sz="2600" spc="-5" dirty="0">
                <a:latin typeface="Arial"/>
                <a:cs typeface="Arial"/>
              </a:rPr>
              <a:t>bankalar  bu </a:t>
            </a:r>
            <a:r>
              <a:rPr sz="2600" dirty="0">
                <a:latin typeface="Arial"/>
                <a:cs typeface="Arial"/>
              </a:rPr>
              <a:t>sayede; Merkez </a:t>
            </a:r>
            <a:r>
              <a:rPr sz="2600" spc="-10" dirty="0">
                <a:latin typeface="Arial"/>
                <a:cs typeface="Arial"/>
              </a:rPr>
              <a:t>Bankasının </a:t>
            </a:r>
            <a:r>
              <a:rPr sz="2600" spc="-5" dirty="0">
                <a:latin typeface="Arial"/>
                <a:cs typeface="Arial"/>
              </a:rPr>
              <a:t>aynı gün içerisinde  ilan ettiği faiz oranlarından, Türk lirası </a:t>
            </a:r>
            <a:r>
              <a:rPr sz="2600" dirty="0">
                <a:latin typeface="Arial"/>
                <a:cs typeface="Arial"/>
              </a:rPr>
              <a:t>şeklinde </a:t>
            </a:r>
            <a:r>
              <a:rPr sz="2600" spc="-5" dirty="0">
                <a:latin typeface="Arial"/>
                <a:cs typeface="Arial"/>
              </a:rPr>
              <a:t>borç  alıp</a:t>
            </a:r>
            <a:r>
              <a:rPr sz="2600" spc="-10" dirty="0">
                <a:latin typeface="Arial"/>
                <a:cs typeface="Arial"/>
              </a:rPr>
              <a:t> </a:t>
            </a:r>
            <a:r>
              <a:rPr sz="2600" dirty="0">
                <a:latin typeface="Arial"/>
                <a:cs typeface="Arial"/>
              </a:rPr>
              <a:t>verebilirler.</a:t>
            </a:r>
          </a:p>
          <a:p>
            <a:pPr marL="379730" marR="12065" indent="-367665" algn="just">
              <a:lnSpc>
                <a:spcPct val="101000"/>
              </a:lnSpc>
              <a:spcBef>
                <a:spcPts val="520"/>
              </a:spcBef>
              <a:buClr>
                <a:srgbClr val="9ABA59"/>
              </a:buClr>
              <a:buSzPct val="94230"/>
              <a:buFont typeface="Noto Sans Symbols"/>
              <a:buChar char="⚫"/>
              <a:tabLst>
                <a:tab pos="380365" algn="l"/>
              </a:tabLst>
            </a:pPr>
            <a:r>
              <a:rPr sz="2600" spc="-5" dirty="0">
                <a:latin typeface="Arial"/>
                <a:cs typeface="Arial"/>
              </a:rPr>
              <a:t>Depo imkânı, </a:t>
            </a:r>
            <a:r>
              <a:rPr sz="2600" dirty="0">
                <a:latin typeface="Arial"/>
                <a:cs typeface="Arial"/>
              </a:rPr>
              <a:t>Merkez </a:t>
            </a:r>
            <a:r>
              <a:rPr sz="2600" spc="-10" dirty="0">
                <a:latin typeface="Arial"/>
                <a:cs typeface="Arial"/>
              </a:rPr>
              <a:t>Bankası </a:t>
            </a:r>
            <a:r>
              <a:rPr sz="2600" spc="-5" dirty="0">
                <a:latin typeface="Arial"/>
                <a:cs typeface="Arial"/>
              </a:rPr>
              <a:t>bünyesinde faaliyet  gösteren </a:t>
            </a:r>
            <a:r>
              <a:rPr sz="2600" spc="-10" dirty="0">
                <a:latin typeface="Arial"/>
                <a:cs typeface="Arial"/>
              </a:rPr>
              <a:t>Bankalararası Para Piyasası </a:t>
            </a:r>
            <a:r>
              <a:rPr sz="2600" spc="-5" dirty="0">
                <a:latin typeface="Arial"/>
                <a:cs typeface="Arial"/>
              </a:rPr>
              <a:t>aracılığı ile  </a:t>
            </a:r>
            <a:r>
              <a:rPr sz="2600" dirty="0">
                <a:latin typeface="Arial"/>
                <a:cs typeface="Arial"/>
              </a:rPr>
              <a:t>sağlanır.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60A6523-A8F0-FF9E-0BA7-7B54FC205E13}"/>
              </a:ext>
            </a:extLst>
          </p:cNvPr>
          <p:cNvSpPr>
            <a:spLocks noGrp="1"/>
          </p:cNvSpPr>
          <p:nvPr>
            <p:ph type="title"/>
          </p:nvPr>
        </p:nvSpPr>
        <p:spPr>
          <a:xfrm>
            <a:off x="444499" y="141528"/>
            <a:ext cx="8255001" cy="492443"/>
          </a:xfrm>
        </p:spPr>
        <p:txBody>
          <a:bodyPr>
            <a:normAutofit fontScale="90000"/>
          </a:bodyPr>
          <a:lstStyle/>
          <a:p>
            <a:r>
              <a:rPr lang="tr-TR" dirty="0"/>
              <a:t>.</a:t>
            </a:r>
          </a:p>
        </p:txBody>
      </p:sp>
      <p:sp>
        <p:nvSpPr>
          <p:cNvPr id="3" name="Metin Yer Tutucusu 2">
            <a:extLst>
              <a:ext uri="{FF2B5EF4-FFF2-40B4-BE49-F238E27FC236}">
                <a16:creationId xmlns:a16="http://schemas.microsoft.com/office/drawing/2014/main" id="{80363982-F637-4C94-84D8-FDBDE8A85BE2}"/>
              </a:ext>
            </a:extLst>
          </p:cNvPr>
          <p:cNvSpPr>
            <a:spLocks noGrp="1"/>
          </p:cNvSpPr>
          <p:nvPr>
            <p:ph idx="1"/>
          </p:nvPr>
        </p:nvSpPr>
        <p:spPr>
          <a:xfrm>
            <a:off x="228600" y="-152400"/>
            <a:ext cx="8380093" cy="4401205"/>
          </a:xfrm>
        </p:spPr>
        <p:txBody>
          <a:bodyPr>
            <a:normAutofit fontScale="92500" lnSpcReduction="10000"/>
          </a:bodyPr>
          <a:lstStyle/>
          <a:p>
            <a:r>
              <a:rPr lang="tr-TR" b="1" dirty="0"/>
              <a:t>TCMB Depo Hesabı (Depo İşlemi)</a:t>
            </a:r>
            <a:r>
              <a:rPr lang="tr-TR" dirty="0"/>
              <a:t> aslında Merkez Bankasının bankalara </a:t>
            </a:r>
            <a:r>
              <a:rPr lang="tr-TR" b="1" dirty="0"/>
              <a:t>kısa vadeli Türk lirası likiditesi sağlaması</a:t>
            </a:r>
            <a:r>
              <a:rPr lang="tr-TR" dirty="0"/>
              <a:t> veya bankalardan likidite çekmesi için kullandığı bir para politikası aracıdır.</a:t>
            </a:r>
          </a:p>
          <a:p>
            <a:r>
              <a:rPr lang="tr-TR" b="1" dirty="0"/>
              <a:t>1️⃣ Depo Hesabı Nedir?</a:t>
            </a:r>
          </a:p>
          <a:p>
            <a:r>
              <a:rPr lang="tr-TR" dirty="0"/>
              <a:t>TCMB depo işlemi, </a:t>
            </a:r>
            <a:r>
              <a:rPr lang="tr-TR" b="1" dirty="0"/>
              <a:t>Merkez Bankasının bankalara belirli bir vadeyle borç vermesi veya bankalardan borç almasıdır.</a:t>
            </a:r>
            <a:br>
              <a:rPr lang="tr-TR" dirty="0"/>
            </a:br>
            <a:r>
              <a:rPr lang="tr-TR" dirty="0"/>
              <a:t>Bu işlem sayesinde bankalar </a:t>
            </a:r>
            <a:r>
              <a:rPr lang="tr-TR" b="1" dirty="0"/>
              <a:t>kısa vadeli fon ihtiyaçlarını karşılayabilir.</a:t>
            </a:r>
            <a:endParaRPr lang="tr-TR" dirty="0"/>
          </a:p>
          <a:p>
            <a:endParaRPr lang="tr-TR" dirty="0"/>
          </a:p>
        </p:txBody>
      </p:sp>
    </p:spTree>
    <p:extLst>
      <p:ext uri="{BB962C8B-B14F-4D97-AF65-F5344CB8AC3E}">
        <p14:creationId xmlns:p14="http://schemas.microsoft.com/office/powerpoint/2010/main" val="16420113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55BDAA9-85AE-833B-7B94-9834706E9614}"/>
              </a:ext>
            </a:extLst>
          </p:cNvPr>
          <p:cNvSpPr>
            <a:spLocks noGrp="1"/>
          </p:cNvSpPr>
          <p:nvPr>
            <p:ph type="title"/>
          </p:nvPr>
        </p:nvSpPr>
        <p:spPr/>
        <p:txBody>
          <a:bodyPr/>
          <a:lstStyle/>
          <a:p>
            <a:endParaRPr lang="tr-TR"/>
          </a:p>
        </p:txBody>
      </p:sp>
      <p:sp>
        <p:nvSpPr>
          <p:cNvPr id="3" name="Metin Yer Tutucusu 2">
            <a:extLst>
              <a:ext uri="{FF2B5EF4-FFF2-40B4-BE49-F238E27FC236}">
                <a16:creationId xmlns:a16="http://schemas.microsoft.com/office/drawing/2014/main" id="{29A304AB-2266-790C-9500-39C01A0AE4BE}"/>
              </a:ext>
            </a:extLst>
          </p:cNvPr>
          <p:cNvSpPr>
            <a:spLocks noGrp="1"/>
          </p:cNvSpPr>
          <p:nvPr>
            <p:ph idx="1"/>
          </p:nvPr>
        </p:nvSpPr>
        <p:spPr>
          <a:xfrm>
            <a:off x="304800" y="1156258"/>
            <a:ext cx="8303893" cy="4401205"/>
          </a:xfrm>
        </p:spPr>
        <p:txBody>
          <a:bodyPr>
            <a:normAutofit fontScale="85000" lnSpcReduction="10000"/>
          </a:bodyPr>
          <a:lstStyle/>
          <a:p>
            <a:r>
              <a:rPr lang="tr-TR" b="1" dirty="0"/>
              <a:t>2️⃣ Nasıl Çalışır?</a:t>
            </a:r>
          </a:p>
          <a:p>
            <a:r>
              <a:rPr lang="tr-TR" dirty="0"/>
              <a:t>Banka likiditeye ihtiyaç duyarsa </a:t>
            </a:r>
            <a:r>
              <a:rPr lang="tr-TR" b="1" dirty="0"/>
              <a:t>TCMB’den TL borç alır.</a:t>
            </a:r>
            <a:endParaRPr lang="tr-TR" dirty="0"/>
          </a:p>
          <a:p>
            <a:r>
              <a:rPr lang="tr-TR" dirty="0"/>
              <a:t>Vade sonunda bankanın aldığı para </a:t>
            </a:r>
            <a:r>
              <a:rPr lang="tr-TR" b="1" dirty="0"/>
              <a:t>faiziyle birlikte geri ödenir.</a:t>
            </a:r>
            <a:endParaRPr lang="tr-TR" dirty="0"/>
          </a:p>
          <a:p>
            <a:r>
              <a:rPr lang="tr-TR" dirty="0"/>
              <a:t>İşlem </a:t>
            </a:r>
            <a:r>
              <a:rPr lang="tr-TR" b="1" dirty="0"/>
              <a:t>Merkez Bankasının ilan ettiği faiz oranı üzerinden</a:t>
            </a:r>
            <a:r>
              <a:rPr lang="tr-TR" dirty="0"/>
              <a:t> yapılır.</a:t>
            </a:r>
          </a:p>
          <a:p>
            <a:r>
              <a:rPr lang="tr-TR" b="1" dirty="0"/>
              <a:t>3️⃣ Nerede Yapılır?</a:t>
            </a:r>
          </a:p>
          <a:p>
            <a:r>
              <a:rPr lang="tr-TR" dirty="0"/>
              <a:t>Depo işlemleri genellikle</a:t>
            </a:r>
            <a:br>
              <a:rPr lang="tr-TR" dirty="0"/>
            </a:br>
            <a:r>
              <a:rPr lang="tr-TR" b="1" dirty="0"/>
              <a:t>Bankalararası Para Piyasası (BPP)</a:t>
            </a:r>
            <a:r>
              <a:rPr lang="tr-TR" dirty="0"/>
              <a:t> üzerinden gerçekleştirilir.</a:t>
            </a:r>
          </a:p>
          <a:p>
            <a:endParaRPr lang="tr-TR" dirty="0"/>
          </a:p>
        </p:txBody>
      </p:sp>
    </p:spTree>
    <p:extLst>
      <p:ext uri="{BB962C8B-B14F-4D97-AF65-F5344CB8AC3E}">
        <p14:creationId xmlns:p14="http://schemas.microsoft.com/office/powerpoint/2010/main" val="4735252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190489B-511E-C778-696F-4CA392F62E13}"/>
              </a:ext>
            </a:extLst>
          </p:cNvPr>
          <p:cNvSpPr>
            <a:spLocks noGrp="1"/>
          </p:cNvSpPr>
          <p:nvPr>
            <p:ph type="title"/>
          </p:nvPr>
        </p:nvSpPr>
        <p:spPr/>
        <p:txBody>
          <a:bodyPr/>
          <a:lstStyle/>
          <a:p>
            <a:endParaRPr lang="tr-TR"/>
          </a:p>
        </p:txBody>
      </p:sp>
      <p:sp>
        <p:nvSpPr>
          <p:cNvPr id="3" name="Metin Yer Tutucusu 2">
            <a:extLst>
              <a:ext uri="{FF2B5EF4-FFF2-40B4-BE49-F238E27FC236}">
                <a16:creationId xmlns:a16="http://schemas.microsoft.com/office/drawing/2014/main" id="{C66DB5E0-BB55-9342-3A5B-AAD919D4B706}"/>
              </a:ext>
            </a:extLst>
          </p:cNvPr>
          <p:cNvSpPr>
            <a:spLocks noGrp="1"/>
          </p:cNvSpPr>
          <p:nvPr>
            <p:ph idx="1"/>
          </p:nvPr>
        </p:nvSpPr>
        <p:spPr>
          <a:xfrm>
            <a:off x="353692" y="1219201"/>
            <a:ext cx="8255001" cy="4001095"/>
          </a:xfrm>
        </p:spPr>
        <p:txBody>
          <a:bodyPr>
            <a:normAutofit fontScale="92500" lnSpcReduction="20000"/>
          </a:bodyPr>
          <a:lstStyle/>
          <a:p>
            <a:r>
              <a:rPr lang="tr-TR" b="1" dirty="0"/>
              <a:t>4️⃣ Amaç</a:t>
            </a:r>
          </a:p>
          <a:p>
            <a:r>
              <a:rPr lang="tr-TR" dirty="0"/>
              <a:t>Piyasadaki </a:t>
            </a:r>
            <a:r>
              <a:rPr lang="tr-TR" b="1" dirty="0"/>
              <a:t>likiditeyi düzenlemek</a:t>
            </a:r>
            <a:endParaRPr lang="tr-TR" dirty="0"/>
          </a:p>
          <a:p>
            <a:r>
              <a:rPr lang="tr-TR" b="1" dirty="0"/>
              <a:t>Faiz oranlarını kontrol etmek</a:t>
            </a:r>
            <a:endParaRPr lang="tr-TR" dirty="0"/>
          </a:p>
          <a:p>
            <a:r>
              <a:rPr lang="tr-TR" b="1" dirty="0"/>
              <a:t>Para politikasını uygulamak</a:t>
            </a:r>
          </a:p>
          <a:p>
            <a:endParaRPr lang="tr-TR" dirty="0"/>
          </a:p>
          <a:p>
            <a:r>
              <a:rPr lang="tr-TR" b="1" dirty="0"/>
              <a:t>5️⃣ Özetle; TCMB depo işlemi, Merkez Bankasının bankalara belirli vadelerde borç vererek veya bankalardan borç alarak piyasadaki likiditeyi düzenlediği para politikası aracıdır.</a:t>
            </a:r>
            <a:endParaRPr lang="tr-TR" dirty="0"/>
          </a:p>
          <a:p>
            <a:endParaRPr lang="tr-TR" dirty="0"/>
          </a:p>
        </p:txBody>
      </p:sp>
    </p:spTree>
    <p:extLst>
      <p:ext uri="{BB962C8B-B14F-4D97-AF65-F5344CB8AC3E}">
        <p14:creationId xmlns:p14="http://schemas.microsoft.com/office/powerpoint/2010/main" val="131295393"/>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673</TotalTime>
  <Words>1840</Words>
  <Application>Microsoft Office PowerPoint</Application>
  <PresentationFormat>Ekran Gösterisi (4:3)</PresentationFormat>
  <Paragraphs>153</Paragraphs>
  <Slides>30</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30</vt:i4>
      </vt:variant>
    </vt:vector>
  </HeadingPairs>
  <TitlesOfParts>
    <vt:vector size="36" baseType="lpstr">
      <vt:lpstr>Aptos</vt:lpstr>
      <vt:lpstr>Arial</vt:lpstr>
      <vt:lpstr>Calibri</vt:lpstr>
      <vt:lpstr>Carlito</vt:lpstr>
      <vt:lpstr>Noto Sans Symbols</vt:lpstr>
      <vt:lpstr>Ofis Teması</vt:lpstr>
      <vt:lpstr>Bankaların Ekonomik önemi:</vt:lpstr>
      <vt:lpstr>Para piyasası araçları</vt:lpstr>
      <vt:lpstr>PowerPoint Sunusu</vt:lpstr>
      <vt:lpstr>Açık Piyasa İşlem Çeşitleri</vt:lpstr>
      <vt:lpstr>PowerPoint Sunusu</vt:lpstr>
      <vt:lpstr>Açık Piyasa İşlem Çeşitleri</vt:lpstr>
      <vt:lpstr>.</vt:lpstr>
      <vt:lpstr>PowerPoint Sunusu</vt:lpstr>
      <vt:lpstr>PowerPoint Sunusu</vt:lpstr>
      <vt:lpstr>PowerPoint Sunusu</vt:lpstr>
      <vt:lpstr>Açık Piyasa İşlem Çeşitleri</vt:lpstr>
      <vt:lpstr>PowerPoint Sunusu</vt:lpstr>
      <vt:lpstr>Açık Piyasa İşlem Çeşitleri</vt:lpstr>
      <vt:lpstr>.</vt:lpstr>
      <vt:lpstr>PowerPoint Sunusu</vt:lpstr>
      <vt:lpstr>.</vt:lpstr>
      <vt:lpstr>Açık Piyasa İşlem Çeşitleri</vt:lpstr>
      <vt:lpstr>Açık Piyasa İşlem Çeşitleri</vt:lpstr>
      <vt:lpstr>Açık Piyasa İşlem Çeşitleri</vt:lpstr>
      <vt:lpstr>Açık Piyasa İşlem Çeşitleri</vt:lpstr>
      <vt:lpstr>Açık Piyasa İşlemlerinde Uygulanan  Yöntemler</vt:lpstr>
      <vt:lpstr>PowerPoint Sunusu</vt:lpstr>
      <vt:lpstr>Bankalar Para Yaratır</vt:lpstr>
      <vt:lpstr>Zorunlu Karşılık Oranı :</vt:lpstr>
      <vt:lpstr>Türkiye Cumhuriyet Merkez Bankası (“TCMB”) tarafından Zorunlu Karşılıklar Hakkında Tebliğ (Sayı: 2013/15)’de Değişiklik Yapılmasına Dair Tebliğ (Sayı: 2026/7) (“Tebliğ”) 31 Ocak 2026 tarihli ve 33154 sayılı Resmî Gazete’de yayımlanmıştır.</vt:lpstr>
      <vt:lpstr>PowerPoint Sunusu</vt:lpstr>
      <vt:lpstr>Kaydi para:  </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Bankaların Ekonomik önemi:</dc:title>
  <cp:lastModifiedBy>Rabia Köseoğlu</cp:lastModifiedBy>
  <cp:revision>16</cp:revision>
  <dcterms:created xsi:type="dcterms:W3CDTF">2022-03-17T19:51:18Z</dcterms:created>
  <dcterms:modified xsi:type="dcterms:W3CDTF">2026-06-22T14:49:02Z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or">
    <vt:lpwstr>Google</vt:lpwstr>
  </property>
  <property fmtid="{D5CDD505-2E9C-101B-9397-08002B2CF9AE}" pid="3" name="LastSaved">
    <vt:filetime>2022-03-17T00:00:00Z</vt:filetime>
  </property>
</Properties>
</file>